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3"/>
  </p:notesMasterIdLst>
  <p:handoutMasterIdLst>
    <p:handoutMasterId r:id="rId24"/>
  </p:handoutMasterIdLst>
  <p:sldIdLst>
    <p:sldId id="394" r:id="rId2"/>
    <p:sldId id="400" r:id="rId3"/>
    <p:sldId id="379" r:id="rId4"/>
    <p:sldId id="386" r:id="rId5"/>
    <p:sldId id="390" r:id="rId6"/>
    <p:sldId id="380" r:id="rId7"/>
    <p:sldId id="396" r:id="rId8"/>
    <p:sldId id="389" r:id="rId9"/>
    <p:sldId id="382" r:id="rId10"/>
    <p:sldId id="404" r:id="rId11"/>
    <p:sldId id="392" r:id="rId12"/>
    <p:sldId id="377" r:id="rId13"/>
    <p:sldId id="405" r:id="rId14"/>
    <p:sldId id="401" r:id="rId15"/>
    <p:sldId id="402" r:id="rId16"/>
    <p:sldId id="403" r:id="rId17"/>
    <p:sldId id="411" r:id="rId18"/>
    <p:sldId id="407" r:id="rId19"/>
    <p:sldId id="408" r:id="rId20"/>
    <p:sldId id="409" r:id="rId21"/>
    <p:sldId id="41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66"/>
    <a:srgbClr val="990000"/>
    <a:srgbClr val="FFCC99"/>
    <a:srgbClr val="003366"/>
    <a:srgbClr val="663300"/>
    <a:srgbClr val="003300"/>
    <a:srgbClr val="FF9999"/>
    <a:srgbClr val="FFFFCC"/>
    <a:srgbClr val="99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580" autoAdjust="0"/>
  </p:normalViewPr>
  <p:slideViewPr>
    <p:cSldViewPr>
      <p:cViewPr>
        <p:scale>
          <a:sx n="81" d="100"/>
          <a:sy n="81" d="100"/>
        </p:scale>
        <p:origin x="-16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90" d="100"/>
          <a:sy n="90" d="100"/>
        </p:scale>
        <p:origin x="-1008" y="178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50A9D1-979A-4ACB-9E81-92662F6E5F6F}" type="doc">
      <dgm:prSet loTypeId="urn:microsoft.com/office/officeart/2005/8/layout/arrow3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580EEAF-6A51-43D8-B065-E48879F99DB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000066"/>
              </a:solidFill>
              <a:latin typeface="Cambria" pitchFamily="18" charset="0"/>
            </a:rPr>
            <a:t>недостаточность практического  </a:t>
          </a:r>
          <a:r>
            <a:rPr lang="ru-RU" sz="1600" b="1" dirty="0" smtClean="0">
              <a:solidFill>
                <a:srgbClr val="000066"/>
              </a:solidFill>
              <a:latin typeface="Cambria" pitchFamily="18" charset="0"/>
            </a:rPr>
            <a:t>опыта в 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000066"/>
              </a:solidFill>
              <a:latin typeface="Cambria" pitchFamily="18" charset="0"/>
            </a:rPr>
            <a:t>реализации ФГОС</a:t>
          </a:r>
          <a:endParaRPr lang="ru-RU" sz="1600" b="1" dirty="0" smtClean="0">
            <a:solidFill>
              <a:srgbClr val="000066"/>
            </a:solidFill>
            <a:latin typeface="Cambria" pitchFamily="18" charset="0"/>
          </a:endParaRP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000066"/>
              </a:solidFill>
              <a:latin typeface="Cambria" pitchFamily="18" charset="0"/>
            </a:rPr>
            <a:t>(тактика)</a:t>
          </a:r>
        </a:p>
      </dgm:t>
    </dgm:pt>
    <dgm:pt modelId="{1E7CFD66-2255-4742-8A6C-389EAE362BA5}" type="parTrans" cxnId="{337A6F86-F144-4A60-9066-2C8E83601CF0}">
      <dgm:prSet/>
      <dgm:spPr/>
      <dgm:t>
        <a:bodyPr/>
        <a:lstStyle/>
        <a:p>
          <a:endParaRPr lang="ru-RU"/>
        </a:p>
      </dgm:t>
    </dgm:pt>
    <dgm:pt modelId="{FE528252-41C7-4D1F-8F6D-F19A668D8360}" type="sibTrans" cxnId="{337A6F86-F144-4A60-9066-2C8E83601CF0}">
      <dgm:prSet/>
      <dgm:spPr/>
      <dgm:t>
        <a:bodyPr/>
        <a:lstStyle/>
        <a:p>
          <a:endParaRPr lang="ru-RU"/>
        </a:p>
      </dgm:t>
    </dgm:pt>
    <dgm:pt modelId="{660C1EE9-19B4-4E9C-9CCB-84300C992556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0066"/>
              </a:solidFill>
              <a:latin typeface="Cambria" pitchFamily="18" charset="0"/>
            </a:rPr>
            <a:t>модернизация системы образования</a:t>
          </a:r>
        </a:p>
        <a:p>
          <a:r>
            <a:rPr lang="ru-RU" sz="1600" b="1" dirty="0" smtClean="0">
              <a:solidFill>
                <a:srgbClr val="000066"/>
              </a:solidFill>
              <a:latin typeface="Cambria" pitchFamily="18" charset="0"/>
            </a:rPr>
            <a:t>(стратегия)</a:t>
          </a:r>
        </a:p>
      </dgm:t>
    </dgm:pt>
    <dgm:pt modelId="{7105B6DD-1B67-4CFD-84C2-ADE46A9B86A1}" type="parTrans" cxnId="{703B5D0C-67B6-4E9E-8696-64E58C7A8DBA}">
      <dgm:prSet/>
      <dgm:spPr/>
      <dgm:t>
        <a:bodyPr/>
        <a:lstStyle/>
        <a:p>
          <a:endParaRPr lang="ru-RU"/>
        </a:p>
      </dgm:t>
    </dgm:pt>
    <dgm:pt modelId="{B6E8D061-8DF8-4866-ACFD-D381032DF3EA}" type="sibTrans" cxnId="{703B5D0C-67B6-4E9E-8696-64E58C7A8DBA}">
      <dgm:prSet/>
      <dgm:spPr/>
      <dgm:t>
        <a:bodyPr/>
        <a:lstStyle/>
        <a:p>
          <a:endParaRPr lang="ru-RU"/>
        </a:p>
      </dgm:t>
    </dgm:pt>
    <dgm:pt modelId="{AC58EDF7-66A7-4DF7-9F48-471300666972}" type="pres">
      <dgm:prSet presAssocID="{4B50A9D1-979A-4ACB-9E81-92662F6E5F6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64BCD2-02BB-4D5C-97D0-EF014B0391BF}" type="pres">
      <dgm:prSet presAssocID="{4B50A9D1-979A-4ACB-9E81-92662F6E5F6F}" presName="divider" presStyleLbl="fgShp" presStyleIdx="0" presStyleCnt="1"/>
      <dgm:spPr/>
    </dgm:pt>
    <dgm:pt modelId="{A688CB63-E8DE-41A5-AE87-5FAB551649BE}" type="pres">
      <dgm:prSet presAssocID="{B580EEAF-6A51-43D8-B065-E48879F99DB0}" presName="downArrow" presStyleLbl="node1" presStyleIdx="0" presStyleCnt="2" custScaleX="211114" custLinFactNeighborX="33337" custLinFactNeighborY="-2296"/>
      <dgm:spPr/>
    </dgm:pt>
    <dgm:pt modelId="{809CCB34-D022-4E95-8BFB-509A706BF7D5}" type="pres">
      <dgm:prSet presAssocID="{B580EEAF-6A51-43D8-B065-E48879F99DB0}" presName="downArrowText" presStyleLbl="revTx" presStyleIdx="0" presStyleCnt="2" custScaleX="131248" custLinFactX="-1" custLinFactNeighborX="-100000" custLinFactNeighborY="4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64302-17DC-45A8-813B-77F89EDEDDB4}" type="pres">
      <dgm:prSet presAssocID="{660C1EE9-19B4-4E9C-9CCB-84300C992556}" presName="upArrow" presStyleLbl="node1" presStyleIdx="1" presStyleCnt="2" custScaleX="219998"/>
      <dgm:spPr/>
    </dgm:pt>
    <dgm:pt modelId="{2545E8D5-B8AD-4547-B2DB-4051767A4D62}" type="pres">
      <dgm:prSet presAssocID="{660C1EE9-19B4-4E9C-9CCB-84300C992556}" presName="upArrowText" presStyleLbl="revTx" presStyleIdx="1" presStyleCnt="2" custScaleX="118749" custLinFactX="29167" custLinFactNeighborX="100000" custLinFactNeighborY="-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480A6B-7FBC-4F85-B93B-F763C312D8CA}" type="presOf" srcId="{4B50A9D1-979A-4ACB-9E81-92662F6E5F6F}" destId="{AC58EDF7-66A7-4DF7-9F48-471300666972}" srcOrd="0" destOrd="0" presId="urn:microsoft.com/office/officeart/2005/8/layout/arrow3"/>
    <dgm:cxn modelId="{803E2AA4-B03F-4A97-BB4A-FC56B39D31AE}" type="presOf" srcId="{660C1EE9-19B4-4E9C-9CCB-84300C992556}" destId="{2545E8D5-B8AD-4547-B2DB-4051767A4D62}" srcOrd="0" destOrd="0" presId="urn:microsoft.com/office/officeart/2005/8/layout/arrow3"/>
    <dgm:cxn modelId="{703B5D0C-67B6-4E9E-8696-64E58C7A8DBA}" srcId="{4B50A9D1-979A-4ACB-9E81-92662F6E5F6F}" destId="{660C1EE9-19B4-4E9C-9CCB-84300C992556}" srcOrd="1" destOrd="0" parTransId="{7105B6DD-1B67-4CFD-84C2-ADE46A9B86A1}" sibTransId="{B6E8D061-8DF8-4866-ACFD-D381032DF3EA}"/>
    <dgm:cxn modelId="{E866E8CB-DB0A-4699-8FAC-B85E384FA236}" type="presOf" srcId="{B580EEAF-6A51-43D8-B065-E48879F99DB0}" destId="{809CCB34-D022-4E95-8BFB-509A706BF7D5}" srcOrd="0" destOrd="0" presId="urn:microsoft.com/office/officeart/2005/8/layout/arrow3"/>
    <dgm:cxn modelId="{337A6F86-F144-4A60-9066-2C8E83601CF0}" srcId="{4B50A9D1-979A-4ACB-9E81-92662F6E5F6F}" destId="{B580EEAF-6A51-43D8-B065-E48879F99DB0}" srcOrd="0" destOrd="0" parTransId="{1E7CFD66-2255-4742-8A6C-389EAE362BA5}" sibTransId="{FE528252-41C7-4D1F-8F6D-F19A668D8360}"/>
    <dgm:cxn modelId="{884DB708-ABFD-4FDE-8EB1-172AC32B66BE}" type="presParOf" srcId="{AC58EDF7-66A7-4DF7-9F48-471300666972}" destId="{9D64BCD2-02BB-4D5C-97D0-EF014B0391BF}" srcOrd="0" destOrd="0" presId="urn:microsoft.com/office/officeart/2005/8/layout/arrow3"/>
    <dgm:cxn modelId="{3496FA47-B607-4911-BF7D-5BF7366042CD}" type="presParOf" srcId="{AC58EDF7-66A7-4DF7-9F48-471300666972}" destId="{A688CB63-E8DE-41A5-AE87-5FAB551649BE}" srcOrd="1" destOrd="0" presId="urn:microsoft.com/office/officeart/2005/8/layout/arrow3"/>
    <dgm:cxn modelId="{906602C4-5BC2-4DED-B38D-822B689E3577}" type="presParOf" srcId="{AC58EDF7-66A7-4DF7-9F48-471300666972}" destId="{809CCB34-D022-4E95-8BFB-509A706BF7D5}" srcOrd="2" destOrd="0" presId="urn:microsoft.com/office/officeart/2005/8/layout/arrow3"/>
    <dgm:cxn modelId="{610DD121-06DF-47BE-9E37-78F26099A969}" type="presParOf" srcId="{AC58EDF7-66A7-4DF7-9F48-471300666972}" destId="{09E64302-17DC-45A8-813B-77F89EDEDDB4}" srcOrd="3" destOrd="0" presId="urn:microsoft.com/office/officeart/2005/8/layout/arrow3"/>
    <dgm:cxn modelId="{323594EF-EDD5-4115-9B82-2BD44DCA6169}" type="presParOf" srcId="{AC58EDF7-66A7-4DF7-9F48-471300666972}" destId="{2545E8D5-B8AD-4547-B2DB-4051767A4D62}" srcOrd="4" destOrd="0" presId="urn:microsoft.com/office/officeart/2005/8/layout/arrow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680A34-7246-4050-AFCE-FA1180AB3047}" type="doc">
      <dgm:prSet loTypeId="urn:microsoft.com/office/officeart/2005/8/layout/vList5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E304C6B-EBE4-454F-9775-1061162126EC}">
      <dgm:prSet phldrT="[Текст]" custT="1"/>
      <dgm:spPr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latin typeface="Cambria" pitchFamily="18" charset="0"/>
            </a:rPr>
            <a:t>Управление образовательной организацией </a:t>
          </a:r>
        </a:p>
        <a:p>
          <a:pPr>
            <a:spcAft>
              <a:spcPts val="0"/>
            </a:spcAft>
          </a:pPr>
          <a:r>
            <a:rPr lang="ru-RU" sz="1600" b="1" dirty="0" smtClean="0">
              <a:latin typeface="Cambria" pitchFamily="18" charset="0"/>
            </a:rPr>
            <a:t>в условиях реализации ФГОС</a:t>
          </a:r>
          <a:r>
            <a:rPr lang="ru-RU" sz="1600" b="1" smtClean="0">
              <a:latin typeface="Cambria" pitchFamily="18" charset="0"/>
            </a:rPr>
            <a:t>, ФЗ </a:t>
          </a:r>
          <a:r>
            <a:rPr lang="ru-RU" sz="1600" b="1" dirty="0" smtClean="0">
              <a:latin typeface="Cambria" pitchFamily="18" charset="0"/>
            </a:rPr>
            <a:t>«Об образовании в РФ»</a:t>
          </a:r>
          <a:endParaRPr lang="ru-RU" sz="1600" b="1" dirty="0">
            <a:latin typeface="Cambria" pitchFamily="18" charset="0"/>
          </a:endParaRPr>
        </a:p>
      </dgm:t>
    </dgm:pt>
    <dgm:pt modelId="{F0C5AF0F-C1FE-4434-97E9-9320D4A73BF2}" type="parTrans" cxnId="{5F911A51-6E3D-472B-B68D-DC2D131ACAAC}">
      <dgm:prSet/>
      <dgm:spPr/>
      <dgm:t>
        <a:bodyPr/>
        <a:lstStyle/>
        <a:p>
          <a:endParaRPr lang="ru-RU"/>
        </a:p>
      </dgm:t>
    </dgm:pt>
    <dgm:pt modelId="{692E9F41-9423-476C-A027-B2E66FB32D31}" type="sibTrans" cxnId="{5F911A51-6E3D-472B-B68D-DC2D131ACAAC}">
      <dgm:prSet/>
      <dgm:spPr/>
      <dgm:t>
        <a:bodyPr/>
        <a:lstStyle/>
        <a:p>
          <a:endParaRPr lang="ru-RU"/>
        </a:p>
      </dgm:t>
    </dgm:pt>
    <dgm:pt modelId="{592A6BBE-82FF-4D5A-9E9A-D39893C6E25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Организация государственно-общественного управления в школе</a:t>
          </a:r>
          <a:endParaRPr lang="ru-RU" sz="1550" dirty="0">
            <a:latin typeface="Cambria" pitchFamily="18" charset="0"/>
          </a:endParaRPr>
        </a:p>
      </dgm:t>
    </dgm:pt>
    <dgm:pt modelId="{ABFA04C6-FF89-49A7-A870-8E5337571975}" type="parTrans" cxnId="{11AD988D-B1F3-42EC-B180-2FB6288B150B}">
      <dgm:prSet/>
      <dgm:spPr/>
      <dgm:t>
        <a:bodyPr/>
        <a:lstStyle/>
        <a:p>
          <a:endParaRPr lang="ru-RU"/>
        </a:p>
      </dgm:t>
    </dgm:pt>
    <dgm:pt modelId="{33AACA40-99B3-4FB2-BF8A-37C81510DD70}" type="sibTrans" cxnId="{11AD988D-B1F3-42EC-B180-2FB6288B150B}">
      <dgm:prSet/>
      <dgm:spPr/>
      <dgm:t>
        <a:bodyPr/>
        <a:lstStyle/>
        <a:p>
          <a:endParaRPr lang="ru-RU"/>
        </a:p>
      </dgm:t>
    </dgm:pt>
    <dgm:pt modelId="{26D72E25-DE2D-40ED-8B57-F361204B10A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Требования к формированию электронного </a:t>
          </a:r>
          <a:r>
            <a:rPr lang="ru-RU" sz="1550" dirty="0" err="1" smtClean="0">
              <a:latin typeface="Cambria" pitchFamily="18" charset="0"/>
            </a:rPr>
            <a:t>портфолио</a:t>
          </a:r>
          <a:r>
            <a:rPr lang="ru-RU" sz="1550" dirty="0" smtClean="0">
              <a:latin typeface="Cambria" pitchFamily="18" charset="0"/>
            </a:rPr>
            <a:t> педагогов</a:t>
          </a:r>
          <a:endParaRPr lang="ru-RU" sz="1550" dirty="0">
            <a:latin typeface="Cambria" pitchFamily="18" charset="0"/>
          </a:endParaRPr>
        </a:p>
      </dgm:t>
    </dgm:pt>
    <dgm:pt modelId="{2EF56BD6-62B5-4B72-8600-CFD8EAC39FBB}" type="parTrans" cxnId="{957B3F60-8A94-43A0-978C-B7EE96802B87}">
      <dgm:prSet/>
      <dgm:spPr/>
      <dgm:t>
        <a:bodyPr/>
        <a:lstStyle/>
        <a:p>
          <a:endParaRPr lang="ru-RU"/>
        </a:p>
      </dgm:t>
    </dgm:pt>
    <dgm:pt modelId="{B6966907-906E-42F7-8821-D72EC513A8A8}" type="sibTrans" cxnId="{957B3F60-8A94-43A0-978C-B7EE96802B87}">
      <dgm:prSet/>
      <dgm:spPr/>
      <dgm:t>
        <a:bodyPr/>
        <a:lstStyle/>
        <a:p>
          <a:endParaRPr lang="ru-RU"/>
        </a:p>
      </dgm:t>
    </dgm:pt>
    <dgm:pt modelId="{6FAAF5D8-BF0F-47D0-9B24-8E3D531BD70D}">
      <dgm:prSet phldrT="[Текст]" custT="1"/>
      <dgm:spPr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600" b="1" dirty="0" smtClean="0">
              <a:latin typeface="Cambria" pitchFamily="18" charset="0"/>
            </a:rPr>
            <a:t>Внеурочная деятельность и дополнительное образование в соответствии с ФГОС</a:t>
          </a:r>
          <a:endParaRPr lang="ru-RU" sz="1600" b="1" dirty="0">
            <a:latin typeface="Cambria" pitchFamily="18" charset="0"/>
          </a:endParaRPr>
        </a:p>
      </dgm:t>
    </dgm:pt>
    <dgm:pt modelId="{E4948409-FC1C-4F43-9E0C-605F5162F151}" type="parTrans" cxnId="{B7B25F3D-E5D3-4829-831C-6A828E68D022}">
      <dgm:prSet/>
      <dgm:spPr/>
      <dgm:t>
        <a:bodyPr/>
        <a:lstStyle/>
        <a:p>
          <a:endParaRPr lang="ru-RU"/>
        </a:p>
      </dgm:t>
    </dgm:pt>
    <dgm:pt modelId="{DCFE2540-2359-4EBF-BA9A-1016C211ED24}" type="sibTrans" cxnId="{B7B25F3D-E5D3-4829-831C-6A828E68D022}">
      <dgm:prSet/>
      <dgm:spPr/>
      <dgm:t>
        <a:bodyPr/>
        <a:lstStyle/>
        <a:p>
          <a:endParaRPr lang="ru-RU"/>
        </a:p>
      </dgm:t>
    </dgm:pt>
    <dgm:pt modelId="{163F522B-8708-477A-A78F-89D67D33AC8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Организация исследовательской деятельности обучающихся </a:t>
          </a:r>
        </a:p>
      </dgm:t>
    </dgm:pt>
    <dgm:pt modelId="{F8C05612-93EB-4658-BC94-387DC2084BC4}" type="parTrans" cxnId="{69497CBE-8457-48E9-93E2-F639634B4BDC}">
      <dgm:prSet/>
      <dgm:spPr/>
      <dgm:t>
        <a:bodyPr/>
        <a:lstStyle/>
        <a:p>
          <a:endParaRPr lang="ru-RU"/>
        </a:p>
      </dgm:t>
    </dgm:pt>
    <dgm:pt modelId="{A71BF6B6-9359-42C1-AD54-FED8372B5EAD}" type="sibTrans" cxnId="{69497CBE-8457-48E9-93E2-F639634B4BDC}">
      <dgm:prSet/>
      <dgm:spPr/>
      <dgm:t>
        <a:bodyPr/>
        <a:lstStyle/>
        <a:p>
          <a:endParaRPr lang="ru-RU"/>
        </a:p>
      </dgm:t>
    </dgm:pt>
    <dgm:pt modelId="{94D3F269-DC21-432A-9285-C06A8A0AA656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Интерактивные технологии в воспитывающей деятельности</a:t>
          </a:r>
        </a:p>
      </dgm:t>
    </dgm:pt>
    <dgm:pt modelId="{610B8FC0-C811-40CB-B7D0-29D1B48A6258}" type="parTrans" cxnId="{8786D669-3DD7-47AC-8B5F-5A321137D290}">
      <dgm:prSet/>
      <dgm:spPr/>
      <dgm:t>
        <a:bodyPr/>
        <a:lstStyle/>
        <a:p>
          <a:endParaRPr lang="ru-RU"/>
        </a:p>
      </dgm:t>
    </dgm:pt>
    <dgm:pt modelId="{A3973CB4-B0EE-4EB7-9415-CE1B7CC21B20}" type="sibTrans" cxnId="{8786D669-3DD7-47AC-8B5F-5A321137D290}">
      <dgm:prSet/>
      <dgm:spPr/>
      <dgm:t>
        <a:bodyPr/>
        <a:lstStyle/>
        <a:p>
          <a:endParaRPr lang="ru-RU"/>
        </a:p>
      </dgm:t>
    </dgm:pt>
    <dgm:pt modelId="{04A6873A-FB31-4FC0-A2CB-F68C56E2DFC1}">
      <dgm:prSet phldrT="[Текст]" custT="1"/>
      <dgm:spPr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1600" b="1" dirty="0" smtClean="0">
              <a:latin typeface="Cambria" pitchFamily="18" charset="0"/>
            </a:rPr>
            <a:t>Образовательная деятельность в соответствии с ФГОС</a:t>
          </a:r>
          <a:endParaRPr lang="ru-RU" sz="1600" b="1" dirty="0">
            <a:latin typeface="Cambria" pitchFamily="18" charset="0"/>
          </a:endParaRPr>
        </a:p>
      </dgm:t>
    </dgm:pt>
    <dgm:pt modelId="{5D7F6DC3-3DD9-4ACC-8966-27F957D03702}" type="parTrans" cxnId="{111E1057-D53F-4F9B-A293-C1CF2726CB97}">
      <dgm:prSet/>
      <dgm:spPr/>
      <dgm:t>
        <a:bodyPr/>
        <a:lstStyle/>
        <a:p>
          <a:endParaRPr lang="ru-RU"/>
        </a:p>
      </dgm:t>
    </dgm:pt>
    <dgm:pt modelId="{ECD2EBB9-190E-44F8-80C1-A712223A649D}" type="sibTrans" cxnId="{111E1057-D53F-4F9B-A293-C1CF2726CB97}">
      <dgm:prSet/>
      <dgm:spPr/>
      <dgm:t>
        <a:bodyPr/>
        <a:lstStyle/>
        <a:p>
          <a:endParaRPr lang="ru-RU"/>
        </a:p>
      </dgm:t>
    </dgm:pt>
    <dgm:pt modelId="{D1DC3E2B-3DCC-4DD9-BF87-1B17A9B0167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50" dirty="0" smtClean="0">
              <a:latin typeface="Cambria" pitchFamily="18" charset="0"/>
            </a:rPr>
            <a:t>Стратегия смыслового чтения и работа с текстом</a:t>
          </a:r>
        </a:p>
      </dgm:t>
    </dgm:pt>
    <dgm:pt modelId="{0932ADFA-5E7F-4900-BE4E-EA3CD213991D}" type="parTrans" cxnId="{A9D84401-9B4D-475C-B8B8-3BF49F3F864B}">
      <dgm:prSet/>
      <dgm:spPr/>
      <dgm:t>
        <a:bodyPr/>
        <a:lstStyle/>
        <a:p>
          <a:endParaRPr lang="ru-RU"/>
        </a:p>
      </dgm:t>
    </dgm:pt>
    <dgm:pt modelId="{C72AC827-0F87-4F26-B28E-D1956983E0B5}" type="sibTrans" cxnId="{A9D84401-9B4D-475C-B8B8-3BF49F3F864B}">
      <dgm:prSet/>
      <dgm:spPr/>
      <dgm:t>
        <a:bodyPr/>
        <a:lstStyle/>
        <a:p>
          <a:endParaRPr lang="ru-RU"/>
        </a:p>
      </dgm:t>
    </dgm:pt>
    <dgm:pt modelId="{C9940F24-E34F-49AA-BFD2-59A55E1DC4E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50" dirty="0" smtClean="0">
              <a:latin typeface="Cambria" pitchFamily="18" charset="0"/>
            </a:rPr>
            <a:t>Обеспечение предметных и </a:t>
          </a:r>
          <a:r>
            <a:rPr lang="ru-RU" sz="1550" dirty="0" err="1" smtClean="0">
              <a:latin typeface="Cambria" pitchFamily="18" charset="0"/>
            </a:rPr>
            <a:t>метапредметных</a:t>
          </a:r>
          <a:r>
            <a:rPr lang="ru-RU" sz="1550" dirty="0" smtClean="0">
              <a:latin typeface="Cambria" pitchFamily="18" charset="0"/>
            </a:rPr>
            <a:t> результатов обучающихся через индивидуальное сопровождение в конкурсном и  олимпиадном движении, систему подготовки к ГИА </a:t>
          </a:r>
          <a:r>
            <a:rPr lang="ru-RU" sz="1550" smtClean="0">
              <a:latin typeface="Cambria" pitchFamily="18" charset="0"/>
            </a:rPr>
            <a:t>в 9, 11 </a:t>
          </a:r>
          <a:r>
            <a:rPr lang="ru-RU" sz="1550" dirty="0" smtClean="0">
              <a:latin typeface="Cambria" pitchFamily="18" charset="0"/>
            </a:rPr>
            <a:t>классах</a:t>
          </a:r>
        </a:p>
      </dgm:t>
    </dgm:pt>
    <dgm:pt modelId="{B5B64F98-91D3-4060-A384-5255AC772DE6}" type="parTrans" cxnId="{050FF405-A466-4148-9AB0-E236B4D0428C}">
      <dgm:prSet/>
      <dgm:spPr/>
      <dgm:t>
        <a:bodyPr/>
        <a:lstStyle/>
        <a:p>
          <a:endParaRPr lang="ru-RU"/>
        </a:p>
      </dgm:t>
    </dgm:pt>
    <dgm:pt modelId="{3FAB8A9C-744B-4ECB-985A-A969F0C744C9}" type="sibTrans" cxnId="{050FF405-A466-4148-9AB0-E236B4D0428C}">
      <dgm:prSet/>
      <dgm:spPr/>
      <dgm:t>
        <a:bodyPr/>
        <a:lstStyle/>
        <a:p>
          <a:endParaRPr lang="ru-RU"/>
        </a:p>
      </dgm:t>
    </dgm:pt>
    <dgm:pt modelId="{1FAE98D0-9D8A-48D3-B40C-C67C038742B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Система подготовки обучающихся к ГИА в 9, 11 классах</a:t>
          </a:r>
          <a:endParaRPr lang="ru-RU" sz="1550" dirty="0">
            <a:latin typeface="Cambria" pitchFamily="18" charset="0"/>
          </a:endParaRPr>
        </a:p>
      </dgm:t>
    </dgm:pt>
    <dgm:pt modelId="{6DE0041F-ABD5-41C4-8B2B-328206DE75DF}" type="parTrans" cxnId="{350A77F4-7827-4BF9-883D-372E69ED7AB3}">
      <dgm:prSet/>
      <dgm:spPr/>
      <dgm:t>
        <a:bodyPr/>
        <a:lstStyle/>
        <a:p>
          <a:endParaRPr lang="ru-RU"/>
        </a:p>
      </dgm:t>
    </dgm:pt>
    <dgm:pt modelId="{D1DA0BA8-B73E-4080-B3AF-65DEFE9E8513}" type="sibTrans" cxnId="{350A77F4-7827-4BF9-883D-372E69ED7AB3}">
      <dgm:prSet/>
      <dgm:spPr/>
      <dgm:t>
        <a:bodyPr/>
        <a:lstStyle/>
        <a:p>
          <a:endParaRPr lang="ru-RU"/>
        </a:p>
      </dgm:t>
    </dgm:pt>
    <dgm:pt modelId="{351019EC-B1A9-40C8-BCC6-710F12AB589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Социальное проектирование в деятельности классного коллектива</a:t>
          </a:r>
          <a:endParaRPr lang="ru-RU" sz="1550" dirty="0">
            <a:latin typeface="Cambria" pitchFamily="18" charset="0"/>
          </a:endParaRPr>
        </a:p>
      </dgm:t>
    </dgm:pt>
    <dgm:pt modelId="{A56EDE95-42EA-4118-8750-606A634D089C}" type="parTrans" cxnId="{3FC07E9C-1FE6-4C26-98FF-6E1ACDA6FE64}">
      <dgm:prSet/>
      <dgm:spPr/>
      <dgm:t>
        <a:bodyPr/>
        <a:lstStyle/>
        <a:p>
          <a:endParaRPr lang="ru-RU"/>
        </a:p>
      </dgm:t>
    </dgm:pt>
    <dgm:pt modelId="{ACB57DF4-60C6-4663-8F74-073623B62259}" type="sibTrans" cxnId="{3FC07E9C-1FE6-4C26-98FF-6E1ACDA6FE64}">
      <dgm:prSet/>
      <dgm:spPr/>
      <dgm:t>
        <a:bodyPr/>
        <a:lstStyle/>
        <a:p>
          <a:endParaRPr lang="ru-RU"/>
        </a:p>
      </dgm:t>
    </dgm:pt>
    <dgm:pt modelId="{2EE4ED9B-6B06-4A51-9B1E-619B9C978B4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Организация внеурочной деятельности обучающихся </a:t>
          </a:r>
          <a:r>
            <a:rPr lang="ru-RU" sz="1550" dirty="0" smtClean="0">
              <a:latin typeface="Cambria" pitchFamily="18" charset="0"/>
            </a:rPr>
            <a:t>5-8-х классов</a:t>
          </a:r>
          <a:endParaRPr lang="ru-RU" sz="1550" dirty="0" smtClean="0">
            <a:latin typeface="Cambria" pitchFamily="18" charset="0"/>
          </a:endParaRPr>
        </a:p>
      </dgm:t>
    </dgm:pt>
    <dgm:pt modelId="{C1A4A5A2-0105-4A27-AC5D-46788B3D2F52}" type="parTrans" cxnId="{D0001AA6-698D-4FCD-AA70-DD55F6613ED1}">
      <dgm:prSet/>
      <dgm:spPr/>
      <dgm:t>
        <a:bodyPr/>
        <a:lstStyle/>
        <a:p>
          <a:endParaRPr lang="ru-RU"/>
        </a:p>
      </dgm:t>
    </dgm:pt>
    <dgm:pt modelId="{B99F673C-FA5C-41A4-B9CD-832001A66D1F}" type="sibTrans" cxnId="{D0001AA6-698D-4FCD-AA70-DD55F6613ED1}">
      <dgm:prSet/>
      <dgm:spPr/>
      <dgm:t>
        <a:bodyPr/>
        <a:lstStyle/>
        <a:p>
          <a:endParaRPr lang="ru-RU"/>
        </a:p>
      </dgm:t>
    </dgm:pt>
    <dgm:pt modelId="{52FE33A6-769C-438C-A58B-174FB258224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ru-RU" sz="1550" dirty="0" smtClean="0">
              <a:latin typeface="Cambria" pitchFamily="18" charset="0"/>
            </a:rPr>
            <a:t>Система дополнительного образования как способ организации пространства выбора при  реализации ООП</a:t>
          </a:r>
        </a:p>
      </dgm:t>
    </dgm:pt>
    <dgm:pt modelId="{E4858DB8-1309-44F6-AD39-A59C71FFE1C0}" type="parTrans" cxnId="{F403C614-3AD2-4887-83FF-FC7C40BF976C}">
      <dgm:prSet/>
      <dgm:spPr/>
      <dgm:t>
        <a:bodyPr/>
        <a:lstStyle/>
        <a:p>
          <a:endParaRPr lang="ru-RU"/>
        </a:p>
      </dgm:t>
    </dgm:pt>
    <dgm:pt modelId="{A51DB38B-0B43-48A7-9423-6F627BD543EB}" type="sibTrans" cxnId="{F403C614-3AD2-4887-83FF-FC7C40BF976C}">
      <dgm:prSet/>
      <dgm:spPr/>
      <dgm:t>
        <a:bodyPr/>
        <a:lstStyle/>
        <a:p>
          <a:endParaRPr lang="ru-RU"/>
        </a:p>
      </dgm:t>
    </dgm:pt>
    <dgm:pt modelId="{A9D00C2C-0496-4E68-8249-5F3E42B1ADDA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50" dirty="0" smtClean="0">
              <a:latin typeface="Cambria" pitchFamily="18" charset="0"/>
            </a:rPr>
            <a:t>Технологии, реализующие системно- деятельностный подход </a:t>
          </a:r>
        </a:p>
      </dgm:t>
    </dgm:pt>
    <dgm:pt modelId="{A67DD481-27CC-4FDA-AF08-2802EC0B87A4}" type="parTrans" cxnId="{E4E7A147-FCAA-42E6-B4E0-88330CBDA1E9}">
      <dgm:prSet/>
      <dgm:spPr/>
      <dgm:t>
        <a:bodyPr/>
        <a:lstStyle/>
        <a:p>
          <a:endParaRPr lang="ru-RU"/>
        </a:p>
      </dgm:t>
    </dgm:pt>
    <dgm:pt modelId="{63FA8304-A98B-43D2-B127-67A6CF19B468}" type="sibTrans" cxnId="{E4E7A147-FCAA-42E6-B4E0-88330CBDA1E9}">
      <dgm:prSet/>
      <dgm:spPr/>
      <dgm:t>
        <a:bodyPr/>
        <a:lstStyle/>
        <a:p>
          <a:endParaRPr lang="ru-RU"/>
        </a:p>
      </dgm:t>
    </dgm:pt>
    <dgm:pt modelId="{848D260F-F9EE-40D8-AAEF-173B94092677}" type="pres">
      <dgm:prSet presAssocID="{F5680A34-7246-4050-AFCE-FA1180AB30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532221-63A6-4564-8FA7-08D289127493}" type="pres">
      <dgm:prSet presAssocID="{6E304C6B-EBE4-454F-9775-1061162126EC}" presName="linNod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04292DD5-6070-4DAC-B55B-20B29F4D89DF}" type="pres">
      <dgm:prSet presAssocID="{6E304C6B-EBE4-454F-9775-1061162126EC}" presName="parentText" presStyleLbl="node1" presStyleIdx="0" presStyleCnt="3" custScaleX="651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8E799-1105-44C8-B6B7-595AC39B2CA7}" type="pres">
      <dgm:prSet presAssocID="{6E304C6B-EBE4-454F-9775-1061162126EC}" presName="descendantText" presStyleLbl="alignAccFollowNode1" presStyleIdx="0" presStyleCnt="3" custScaleX="121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FF740-DE5E-4E07-93B3-B129B34B532B}" type="pres">
      <dgm:prSet presAssocID="{692E9F41-9423-476C-A027-B2E66FB32D31}" presName="sp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1406AC2C-BCE8-405B-A78E-92DEDD791EEE}" type="pres">
      <dgm:prSet presAssocID="{6FAAF5D8-BF0F-47D0-9B24-8E3D531BD70D}" presName="linNod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96E1C605-CFAB-4846-8048-D88D9FBCE429}" type="pres">
      <dgm:prSet presAssocID="{6FAAF5D8-BF0F-47D0-9B24-8E3D531BD70D}" presName="parentText" presStyleLbl="node1" presStyleIdx="1" presStyleCnt="3" custScaleX="65112" custLinFactY="3026" custLinFactNeighborX="-27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DAE1E-B54D-4EAB-B831-FE7D6FB90E20}" type="pres">
      <dgm:prSet presAssocID="{6FAAF5D8-BF0F-47D0-9B24-8E3D531BD70D}" presName="descendantText" presStyleLbl="alignAccFollowNode1" presStyleIdx="1" presStyleCnt="3" custScaleX="121893" custLinFactY="26103" custLinFactNeighborX="4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6BE390-9FE6-4CC9-AF9C-F89DED3F4462}" type="pres">
      <dgm:prSet presAssocID="{DCFE2540-2359-4EBF-BA9A-1016C211ED24}" presName="sp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8A42132B-06DE-45B7-BDDC-EEFD81FA1242}" type="pres">
      <dgm:prSet presAssocID="{04A6873A-FB31-4FC0-A2CB-F68C56E2DFC1}" presName="linNod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23F2B879-4C1A-4CB3-8632-BE8C94924025}" type="pres">
      <dgm:prSet presAssocID="{04A6873A-FB31-4FC0-A2CB-F68C56E2DFC1}" presName="parentText" presStyleLbl="node1" presStyleIdx="2" presStyleCnt="3" custScaleX="65112" custLinFactY="-5901" custLinFactNeighborX="-27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46748-C9CB-44FC-B803-CF3538215E23}" type="pres">
      <dgm:prSet presAssocID="{04A6873A-FB31-4FC0-A2CB-F68C56E2DFC1}" presName="descendantText" presStyleLbl="alignAccFollowNode1" presStyleIdx="2" presStyleCnt="3" custScaleX="121893" custLinFactY="-34606" custLinFactNeighborX="-377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9FF5ED-9027-4B9E-AA0E-D41C7D376AB3}" type="presOf" srcId="{A9D00C2C-0496-4E68-8249-5F3E42B1ADDA}" destId="{BE346748-C9CB-44FC-B803-CF3538215E23}" srcOrd="0" destOrd="1" presId="urn:microsoft.com/office/officeart/2005/8/layout/vList5"/>
    <dgm:cxn modelId="{5F911A51-6E3D-472B-B68D-DC2D131ACAAC}" srcId="{F5680A34-7246-4050-AFCE-FA1180AB3047}" destId="{6E304C6B-EBE4-454F-9775-1061162126EC}" srcOrd="0" destOrd="0" parTransId="{F0C5AF0F-C1FE-4434-97E9-9320D4A73BF2}" sibTransId="{692E9F41-9423-476C-A027-B2E66FB32D31}"/>
    <dgm:cxn modelId="{350A77F4-7827-4BF9-883D-372E69ED7AB3}" srcId="{6E304C6B-EBE4-454F-9775-1061162126EC}" destId="{1FAE98D0-9D8A-48D3-B40C-C67C038742B3}" srcOrd="2" destOrd="0" parTransId="{6DE0041F-ABD5-41C4-8B2B-328206DE75DF}" sibTransId="{D1DA0BA8-B73E-4080-B3AF-65DEFE9E8513}"/>
    <dgm:cxn modelId="{5E89F72A-081B-4813-8434-DB0814F0C0B8}" type="presOf" srcId="{163F522B-8708-477A-A78F-89D67D33AC8F}" destId="{70EDAE1E-B54D-4EAB-B831-FE7D6FB90E20}" srcOrd="0" destOrd="0" presId="urn:microsoft.com/office/officeart/2005/8/layout/vList5"/>
    <dgm:cxn modelId="{11AD988D-B1F3-42EC-B180-2FB6288B150B}" srcId="{6E304C6B-EBE4-454F-9775-1061162126EC}" destId="{592A6BBE-82FF-4D5A-9E9A-D39893C6E253}" srcOrd="0" destOrd="0" parTransId="{ABFA04C6-FF89-49A7-A870-8E5337571975}" sibTransId="{33AACA40-99B3-4FB2-BF8A-37C81510DD70}"/>
    <dgm:cxn modelId="{ADB78641-ACB7-451A-8503-7F8402E80920}" type="presOf" srcId="{351019EC-B1A9-40C8-BCC6-710F12AB589E}" destId="{BED8E799-1105-44C8-B6B7-595AC39B2CA7}" srcOrd="0" destOrd="3" presId="urn:microsoft.com/office/officeart/2005/8/layout/vList5"/>
    <dgm:cxn modelId="{7B5D73AF-C701-4CFF-833C-C768F2C0DCAA}" type="presOf" srcId="{C9940F24-E34F-49AA-BFD2-59A55E1DC4E1}" destId="{BE346748-C9CB-44FC-B803-CF3538215E23}" srcOrd="0" destOrd="2" presId="urn:microsoft.com/office/officeart/2005/8/layout/vList5"/>
    <dgm:cxn modelId="{050FF405-A466-4148-9AB0-E236B4D0428C}" srcId="{04A6873A-FB31-4FC0-A2CB-F68C56E2DFC1}" destId="{C9940F24-E34F-49AA-BFD2-59A55E1DC4E1}" srcOrd="2" destOrd="0" parTransId="{B5B64F98-91D3-4060-A384-5255AC772DE6}" sibTransId="{3FAB8A9C-744B-4ECB-985A-A969F0C744C9}"/>
    <dgm:cxn modelId="{B7B25F3D-E5D3-4829-831C-6A828E68D022}" srcId="{F5680A34-7246-4050-AFCE-FA1180AB3047}" destId="{6FAAF5D8-BF0F-47D0-9B24-8E3D531BD70D}" srcOrd="1" destOrd="0" parTransId="{E4948409-FC1C-4F43-9E0C-605F5162F151}" sibTransId="{DCFE2540-2359-4EBF-BA9A-1016C211ED24}"/>
    <dgm:cxn modelId="{8786D669-3DD7-47AC-8B5F-5A321137D290}" srcId="{6FAAF5D8-BF0F-47D0-9B24-8E3D531BD70D}" destId="{94D3F269-DC21-432A-9285-C06A8A0AA656}" srcOrd="1" destOrd="0" parTransId="{610B8FC0-C811-40CB-B7D0-29D1B48A6258}" sibTransId="{A3973CB4-B0EE-4EB7-9415-CE1B7CC21B20}"/>
    <dgm:cxn modelId="{F403C614-3AD2-4887-83FF-FC7C40BF976C}" srcId="{6FAAF5D8-BF0F-47D0-9B24-8E3D531BD70D}" destId="{52FE33A6-769C-438C-A58B-174FB2582243}" srcOrd="3" destOrd="0" parTransId="{E4858DB8-1309-44F6-AD39-A59C71FFE1C0}" sibTransId="{A51DB38B-0B43-48A7-9423-6F627BD543EB}"/>
    <dgm:cxn modelId="{F2DD96D9-033A-41A0-A279-39BD66DCEB55}" type="presOf" srcId="{04A6873A-FB31-4FC0-A2CB-F68C56E2DFC1}" destId="{23F2B879-4C1A-4CB3-8632-BE8C94924025}" srcOrd="0" destOrd="0" presId="urn:microsoft.com/office/officeart/2005/8/layout/vList5"/>
    <dgm:cxn modelId="{E4E7A147-FCAA-42E6-B4E0-88330CBDA1E9}" srcId="{04A6873A-FB31-4FC0-A2CB-F68C56E2DFC1}" destId="{A9D00C2C-0496-4E68-8249-5F3E42B1ADDA}" srcOrd="1" destOrd="0" parTransId="{A67DD481-27CC-4FDA-AF08-2802EC0B87A4}" sibTransId="{63FA8304-A98B-43D2-B127-67A6CF19B468}"/>
    <dgm:cxn modelId="{A9D84401-9B4D-475C-B8B8-3BF49F3F864B}" srcId="{04A6873A-FB31-4FC0-A2CB-F68C56E2DFC1}" destId="{D1DC3E2B-3DCC-4DD9-BF87-1B17A9B01673}" srcOrd="0" destOrd="0" parTransId="{0932ADFA-5E7F-4900-BE4E-EA3CD213991D}" sibTransId="{C72AC827-0F87-4F26-B28E-D1956983E0B5}"/>
    <dgm:cxn modelId="{214FDB12-93B3-48B8-9A12-BA5F6B09360F}" type="presOf" srcId="{94D3F269-DC21-432A-9285-C06A8A0AA656}" destId="{70EDAE1E-B54D-4EAB-B831-FE7D6FB90E20}" srcOrd="0" destOrd="1" presId="urn:microsoft.com/office/officeart/2005/8/layout/vList5"/>
    <dgm:cxn modelId="{3FC07E9C-1FE6-4C26-98FF-6E1ACDA6FE64}" srcId="{6E304C6B-EBE4-454F-9775-1061162126EC}" destId="{351019EC-B1A9-40C8-BCC6-710F12AB589E}" srcOrd="3" destOrd="0" parTransId="{A56EDE95-42EA-4118-8750-606A634D089C}" sibTransId="{ACB57DF4-60C6-4663-8F74-073623B62259}"/>
    <dgm:cxn modelId="{A73CD434-F413-4654-8D0E-3CAD406CD4EE}" type="presOf" srcId="{F5680A34-7246-4050-AFCE-FA1180AB3047}" destId="{848D260F-F9EE-40D8-AAEF-173B94092677}" srcOrd="0" destOrd="0" presId="urn:microsoft.com/office/officeart/2005/8/layout/vList5"/>
    <dgm:cxn modelId="{D0001AA6-698D-4FCD-AA70-DD55F6613ED1}" srcId="{6FAAF5D8-BF0F-47D0-9B24-8E3D531BD70D}" destId="{2EE4ED9B-6B06-4A51-9B1E-619B9C978B45}" srcOrd="2" destOrd="0" parTransId="{C1A4A5A2-0105-4A27-AC5D-46788B3D2F52}" sibTransId="{B99F673C-FA5C-41A4-B9CD-832001A66D1F}"/>
    <dgm:cxn modelId="{5C399EFA-4022-4BC1-987B-CBD88399517B}" type="presOf" srcId="{6E304C6B-EBE4-454F-9775-1061162126EC}" destId="{04292DD5-6070-4DAC-B55B-20B29F4D89DF}" srcOrd="0" destOrd="0" presId="urn:microsoft.com/office/officeart/2005/8/layout/vList5"/>
    <dgm:cxn modelId="{6FA00C57-8E0D-40E0-94A1-9E9D8B04C878}" type="presOf" srcId="{52FE33A6-769C-438C-A58B-174FB2582243}" destId="{70EDAE1E-B54D-4EAB-B831-FE7D6FB90E20}" srcOrd="0" destOrd="3" presId="urn:microsoft.com/office/officeart/2005/8/layout/vList5"/>
    <dgm:cxn modelId="{F8D2729E-790C-481A-938F-6D69A397D0E6}" type="presOf" srcId="{1FAE98D0-9D8A-48D3-B40C-C67C038742B3}" destId="{BED8E799-1105-44C8-B6B7-595AC39B2CA7}" srcOrd="0" destOrd="2" presId="urn:microsoft.com/office/officeart/2005/8/layout/vList5"/>
    <dgm:cxn modelId="{28D0CC54-958F-4BA6-A39E-A26A2C88B894}" type="presOf" srcId="{6FAAF5D8-BF0F-47D0-9B24-8E3D531BD70D}" destId="{96E1C605-CFAB-4846-8048-D88D9FBCE429}" srcOrd="0" destOrd="0" presId="urn:microsoft.com/office/officeart/2005/8/layout/vList5"/>
    <dgm:cxn modelId="{A1C8288A-F5F1-4C88-9F0E-30051D6D9772}" type="presOf" srcId="{592A6BBE-82FF-4D5A-9E9A-D39893C6E253}" destId="{BED8E799-1105-44C8-B6B7-595AC39B2CA7}" srcOrd="0" destOrd="0" presId="urn:microsoft.com/office/officeart/2005/8/layout/vList5"/>
    <dgm:cxn modelId="{829BBBB6-6BF9-4754-992A-F4D43036764B}" type="presOf" srcId="{2EE4ED9B-6B06-4A51-9B1E-619B9C978B45}" destId="{70EDAE1E-B54D-4EAB-B831-FE7D6FB90E20}" srcOrd="0" destOrd="2" presId="urn:microsoft.com/office/officeart/2005/8/layout/vList5"/>
    <dgm:cxn modelId="{111E1057-D53F-4F9B-A293-C1CF2726CB97}" srcId="{F5680A34-7246-4050-AFCE-FA1180AB3047}" destId="{04A6873A-FB31-4FC0-A2CB-F68C56E2DFC1}" srcOrd="2" destOrd="0" parTransId="{5D7F6DC3-3DD9-4ACC-8966-27F957D03702}" sibTransId="{ECD2EBB9-190E-44F8-80C1-A712223A649D}"/>
    <dgm:cxn modelId="{957B3F60-8A94-43A0-978C-B7EE96802B87}" srcId="{6E304C6B-EBE4-454F-9775-1061162126EC}" destId="{26D72E25-DE2D-40ED-8B57-F361204B10AC}" srcOrd="1" destOrd="0" parTransId="{2EF56BD6-62B5-4B72-8600-CFD8EAC39FBB}" sibTransId="{B6966907-906E-42F7-8821-D72EC513A8A8}"/>
    <dgm:cxn modelId="{69497CBE-8457-48E9-93E2-F639634B4BDC}" srcId="{6FAAF5D8-BF0F-47D0-9B24-8E3D531BD70D}" destId="{163F522B-8708-477A-A78F-89D67D33AC8F}" srcOrd="0" destOrd="0" parTransId="{F8C05612-93EB-4658-BC94-387DC2084BC4}" sibTransId="{A71BF6B6-9359-42C1-AD54-FED8372B5EAD}"/>
    <dgm:cxn modelId="{29A497A9-45C8-44F9-9065-CDE8509F66B8}" type="presOf" srcId="{26D72E25-DE2D-40ED-8B57-F361204B10AC}" destId="{BED8E799-1105-44C8-B6B7-595AC39B2CA7}" srcOrd="0" destOrd="1" presId="urn:microsoft.com/office/officeart/2005/8/layout/vList5"/>
    <dgm:cxn modelId="{30A9725C-E5A3-4AE8-8501-D2CCCE03073B}" type="presOf" srcId="{D1DC3E2B-3DCC-4DD9-BF87-1B17A9B01673}" destId="{BE346748-C9CB-44FC-B803-CF3538215E23}" srcOrd="0" destOrd="0" presId="urn:microsoft.com/office/officeart/2005/8/layout/vList5"/>
    <dgm:cxn modelId="{DB2363B3-49D1-4407-9087-336F15A2D22A}" type="presParOf" srcId="{848D260F-F9EE-40D8-AAEF-173B94092677}" destId="{37532221-63A6-4564-8FA7-08D289127493}" srcOrd="0" destOrd="0" presId="urn:microsoft.com/office/officeart/2005/8/layout/vList5"/>
    <dgm:cxn modelId="{1A89C42A-70EA-492D-AB4D-24FBC0076FF2}" type="presParOf" srcId="{37532221-63A6-4564-8FA7-08D289127493}" destId="{04292DD5-6070-4DAC-B55B-20B29F4D89DF}" srcOrd="0" destOrd="0" presId="urn:microsoft.com/office/officeart/2005/8/layout/vList5"/>
    <dgm:cxn modelId="{B348AB48-99CB-41A0-992A-D508EBCC15CF}" type="presParOf" srcId="{37532221-63A6-4564-8FA7-08D289127493}" destId="{BED8E799-1105-44C8-B6B7-595AC39B2CA7}" srcOrd="1" destOrd="0" presId="urn:microsoft.com/office/officeart/2005/8/layout/vList5"/>
    <dgm:cxn modelId="{39206DDA-6637-4286-8415-B4CFA0CB8C88}" type="presParOf" srcId="{848D260F-F9EE-40D8-AAEF-173B94092677}" destId="{F55FF740-DE5E-4E07-93B3-B129B34B532B}" srcOrd="1" destOrd="0" presId="urn:microsoft.com/office/officeart/2005/8/layout/vList5"/>
    <dgm:cxn modelId="{58FF9F30-D7B4-4351-92B0-C154160BB08D}" type="presParOf" srcId="{848D260F-F9EE-40D8-AAEF-173B94092677}" destId="{1406AC2C-BCE8-405B-A78E-92DEDD791EEE}" srcOrd="2" destOrd="0" presId="urn:microsoft.com/office/officeart/2005/8/layout/vList5"/>
    <dgm:cxn modelId="{E45B887C-3E83-423E-9CA4-942CC993CDBD}" type="presParOf" srcId="{1406AC2C-BCE8-405B-A78E-92DEDD791EEE}" destId="{96E1C605-CFAB-4846-8048-D88D9FBCE429}" srcOrd="0" destOrd="0" presId="urn:microsoft.com/office/officeart/2005/8/layout/vList5"/>
    <dgm:cxn modelId="{889889A0-F9E8-4000-8115-7F129FEF6B52}" type="presParOf" srcId="{1406AC2C-BCE8-405B-A78E-92DEDD791EEE}" destId="{70EDAE1E-B54D-4EAB-B831-FE7D6FB90E20}" srcOrd="1" destOrd="0" presId="urn:microsoft.com/office/officeart/2005/8/layout/vList5"/>
    <dgm:cxn modelId="{199358C4-87F7-49AA-873B-0CCCA0039051}" type="presParOf" srcId="{848D260F-F9EE-40D8-AAEF-173B94092677}" destId="{1C6BE390-9FE6-4CC9-AF9C-F89DED3F4462}" srcOrd="3" destOrd="0" presId="urn:microsoft.com/office/officeart/2005/8/layout/vList5"/>
    <dgm:cxn modelId="{4E956C10-059E-45E4-9E46-75E91BFE6332}" type="presParOf" srcId="{848D260F-F9EE-40D8-AAEF-173B94092677}" destId="{8A42132B-06DE-45B7-BDDC-EEFD81FA1242}" srcOrd="4" destOrd="0" presId="urn:microsoft.com/office/officeart/2005/8/layout/vList5"/>
    <dgm:cxn modelId="{30AC1C29-36E6-43B9-8DE0-8CB659B533FF}" type="presParOf" srcId="{8A42132B-06DE-45B7-BDDC-EEFD81FA1242}" destId="{23F2B879-4C1A-4CB3-8632-BE8C94924025}" srcOrd="0" destOrd="0" presId="urn:microsoft.com/office/officeart/2005/8/layout/vList5"/>
    <dgm:cxn modelId="{60E3088B-4E42-4D76-8936-A9F8A544944C}" type="presParOf" srcId="{8A42132B-06DE-45B7-BDDC-EEFD81FA1242}" destId="{BE346748-C9CB-44FC-B803-CF3538215E2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0720F9-C6C9-4C6B-9C28-E1C9209A0A96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799FE8C-12B8-459E-932B-C18589D3DC17}">
      <dgm:prSet phldrT="[Текст]"/>
      <dgm:spPr/>
      <dgm:t>
        <a:bodyPr/>
        <a:lstStyle/>
        <a:p>
          <a:r>
            <a:rPr lang="ru-RU" b="1" dirty="0" smtClean="0"/>
            <a:t>октябрь-ноябрь</a:t>
          </a:r>
          <a:endParaRPr lang="ru-RU" b="1" dirty="0"/>
        </a:p>
      </dgm:t>
    </dgm:pt>
    <dgm:pt modelId="{3D80FE54-BC5C-4C25-951B-F6C5624A7B9F}" type="parTrans" cxnId="{AF0CC9B9-FDDB-4A5B-B439-3ED5C879C897}">
      <dgm:prSet/>
      <dgm:spPr/>
      <dgm:t>
        <a:bodyPr/>
        <a:lstStyle/>
        <a:p>
          <a:endParaRPr lang="ru-RU"/>
        </a:p>
      </dgm:t>
    </dgm:pt>
    <dgm:pt modelId="{80C071BC-DE8E-4879-A6F2-8601FD2681D1}" type="sibTrans" cxnId="{AF0CC9B9-FDDB-4A5B-B439-3ED5C879C897}">
      <dgm:prSet/>
      <dgm:spPr/>
      <dgm:t>
        <a:bodyPr/>
        <a:lstStyle/>
        <a:p>
          <a:endParaRPr lang="ru-RU"/>
        </a:p>
      </dgm:t>
    </dgm:pt>
    <dgm:pt modelId="{205A438C-1896-4BD6-B42D-68C768E72BDA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Защита проекта, информирование МОУ</a:t>
          </a:r>
        </a:p>
      </dgm:t>
    </dgm:pt>
    <dgm:pt modelId="{AD3B614D-15B7-42C4-BA62-2026E3EA06A9}" type="parTrans" cxnId="{B7040195-7842-49D8-B00A-EBCC53E9802D}">
      <dgm:prSet/>
      <dgm:spPr/>
      <dgm:t>
        <a:bodyPr/>
        <a:lstStyle/>
        <a:p>
          <a:endParaRPr lang="ru-RU"/>
        </a:p>
      </dgm:t>
    </dgm:pt>
    <dgm:pt modelId="{8AA1702E-6EF3-4BE3-8243-7B9B4B638EB2}" type="sibTrans" cxnId="{B7040195-7842-49D8-B00A-EBCC53E9802D}">
      <dgm:prSet/>
      <dgm:spPr/>
      <dgm:t>
        <a:bodyPr/>
        <a:lstStyle/>
        <a:p>
          <a:endParaRPr lang="ru-RU"/>
        </a:p>
      </dgm:t>
    </dgm:pt>
    <dgm:pt modelId="{E3AFC739-A19F-4A7F-AC6B-69DC60ACF55D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Составление общего учебного плана</a:t>
          </a:r>
        </a:p>
      </dgm:t>
    </dgm:pt>
    <dgm:pt modelId="{A5EA552A-E02B-41A3-B3BA-1C71277B5B95}" type="parTrans" cxnId="{D749C178-DF20-4B98-A697-1E1DE4C9723A}">
      <dgm:prSet/>
      <dgm:spPr/>
      <dgm:t>
        <a:bodyPr/>
        <a:lstStyle/>
        <a:p>
          <a:endParaRPr lang="ru-RU"/>
        </a:p>
      </dgm:t>
    </dgm:pt>
    <dgm:pt modelId="{5E409A02-A990-4E5E-8703-F37690A0A158}" type="sibTrans" cxnId="{D749C178-DF20-4B98-A697-1E1DE4C9723A}">
      <dgm:prSet/>
      <dgm:spPr/>
      <dgm:t>
        <a:bodyPr/>
        <a:lstStyle/>
        <a:p>
          <a:endParaRPr lang="ru-RU"/>
        </a:p>
      </dgm:t>
    </dgm:pt>
    <dgm:pt modelId="{A59FA33E-D795-4D29-8E65-DC95D706259C}">
      <dgm:prSet phldrT="[Текст]"/>
      <dgm:spPr/>
      <dgm:t>
        <a:bodyPr/>
        <a:lstStyle/>
        <a:p>
          <a:r>
            <a:rPr lang="ru-RU" b="1" dirty="0" smtClean="0"/>
            <a:t>Ноябрь</a:t>
          </a:r>
        </a:p>
      </dgm:t>
    </dgm:pt>
    <dgm:pt modelId="{8F42F01B-35A7-434E-8F47-A5A4F40E2F59}" type="parTrans" cxnId="{C83CD778-3099-439E-9062-9650EE28F7C1}">
      <dgm:prSet/>
      <dgm:spPr/>
      <dgm:t>
        <a:bodyPr/>
        <a:lstStyle/>
        <a:p>
          <a:endParaRPr lang="ru-RU"/>
        </a:p>
      </dgm:t>
    </dgm:pt>
    <dgm:pt modelId="{27A0754B-B5B6-4337-9334-3AACFB29E333}" type="sibTrans" cxnId="{C83CD778-3099-439E-9062-9650EE28F7C1}">
      <dgm:prSet/>
      <dgm:spPr/>
      <dgm:t>
        <a:bodyPr/>
        <a:lstStyle/>
        <a:p>
          <a:endParaRPr lang="ru-RU"/>
        </a:p>
      </dgm:t>
    </dgm:pt>
    <dgm:pt modelId="{1A7CA0EF-7398-4BBF-993D-C72290271220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Определение ответственных за проведение обучающих мероприятий</a:t>
          </a:r>
        </a:p>
      </dgm:t>
    </dgm:pt>
    <dgm:pt modelId="{A8334CCC-93AF-47B8-9C17-691D04125FC2}" type="parTrans" cxnId="{09BDF9D8-76C8-4499-BF29-F64014451299}">
      <dgm:prSet/>
      <dgm:spPr/>
      <dgm:t>
        <a:bodyPr/>
        <a:lstStyle/>
        <a:p>
          <a:endParaRPr lang="ru-RU"/>
        </a:p>
      </dgm:t>
    </dgm:pt>
    <dgm:pt modelId="{C71EEF5C-9AA3-46FD-A9D5-0A5A8A4C55CC}" type="sibTrans" cxnId="{09BDF9D8-76C8-4499-BF29-F64014451299}">
      <dgm:prSet/>
      <dgm:spPr/>
      <dgm:t>
        <a:bodyPr/>
        <a:lstStyle/>
        <a:p>
          <a:endParaRPr lang="ru-RU"/>
        </a:p>
      </dgm:t>
    </dgm:pt>
    <dgm:pt modelId="{C4A8793F-F5C9-484E-9708-F31D088D5EAD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Издание приказа о реализации проекта «Мобильное обучение»</a:t>
          </a:r>
        </a:p>
      </dgm:t>
    </dgm:pt>
    <dgm:pt modelId="{3019BFAD-D6DC-4CDB-86B4-6E017D45AFAE}" type="parTrans" cxnId="{F576E6C8-4F73-48B0-ACF0-5E1C7C784E23}">
      <dgm:prSet/>
      <dgm:spPr/>
      <dgm:t>
        <a:bodyPr/>
        <a:lstStyle/>
        <a:p>
          <a:endParaRPr lang="ru-RU"/>
        </a:p>
      </dgm:t>
    </dgm:pt>
    <dgm:pt modelId="{94744F8A-A963-4469-9730-F9B672CE8C2D}" type="sibTrans" cxnId="{F576E6C8-4F73-48B0-ACF0-5E1C7C784E23}">
      <dgm:prSet/>
      <dgm:spPr/>
      <dgm:t>
        <a:bodyPr/>
        <a:lstStyle/>
        <a:p>
          <a:endParaRPr lang="ru-RU"/>
        </a:p>
      </dgm:t>
    </dgm:pt>
    <dgm:pt modelId="{30889526-CB5F-443D-9101-81D1DDFF0C13}">
      <dgm:prSet phldrT="[Текст]"/>
      <dgm:spPr/>
      <dgm:t>
        <a:bodyPr/>
        <a:lstStyle/>
        <a:p>
          <a:r>
            <a:rPr lang="ru-RU" b="1" dirty="0" smtClean="0"/>
            <a:t>Ноябрь - апрель</a:t>
          </a:r>
        </a:p>
      </dgm:t>
    </dgm:pt>
    <dgm:pt modelId="{91051229-9A35-473C-83EF-59FAFAE55060}" type="parTrans" cxnId="{D4871117-B4D6-4413-96AF-C7A1FACF972A}">
      <dgm:prSet/>
      <dgm:spPr/>
      <dgm:t>
        <a:bodyPr/>
        <a:lstStyle/>
        <a:p>
          <a:endParaRPr lang="ru-RU"/>
        </a:p>
      </dgm:t>
    </dgm:pt>
    <dgm:pt modelId="{40065907-D5D2-458E-810E-4C0C1AC3C2D0}" type="sibTrans" cxnId="{D4871117-B4D6-4413-96AF-C7A1FACF972A}">
      <dgm:prSet/>
      <dgm:spPr/>
      <dgm:t>
        <a:bodyPr/>
        <a:lstStyle/>
        <a:p>
          <a:endParaRPr lang="ru-RU"/>
        </a:p>
      </dgm:t>
    </dgm:pt>
    <dgm:pt modelId="{B4CCCE5E-36FB-4589-88D8-E0BB707400DE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Подготовка и проведение мероприятий</a:t>
          </a:r>
        </a:p>
      </dgm:t>
    </dgm:pt>
    <dgm:pt modelId="{91C69098-B348-4769-AED8-EFCA9CF26A12}" type="parTrans" cxnId="{0ADCBCC6-6568-444A-9209-999F2F0B4DE1}">
      <dgm:prSet/>
      <dgm:spPr/>
      <dgm:t>
        <a:bodyPr/>
        <a:lstStyle/>
        <a:p>
          <a:endParaRPr lang="ru-RU"/>
        </a:p>
      </dgm:t>
    </dgm:pt>
    <dgm:pt modelId="{8D6DFAE2-42F6-450C-9467-52A012A69C8F}" type="sibTrans" cxnId="{0ADCBCC6-6568-444A-9209-999F2F0B4DE1}">
      <dgm:prSet/>
      <dgm:spPr/>
      <dgm:t>
        <a:bodyPr/>
        <a:lstStyle/>
        <a:p>
          <a:endParaRPr lang="ru-RU"/>
        </a:p>
      </dgm:t>
    </dgm:pt>
    <dgm:pt modelId="{5734C3B4-C95A-41BE-B38B-E486A897945A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Проведение мониторинга удовлетворенности качеством мероприятий</a:t>
          </a:r>
        </a:p>
      </dgm:t>
    </dgm:pt>
    <dgm:pt modelId="{C81F4706-604C-4F6E-8847-97A29A577E2B}" type="parTrans" cxnId="{65FBAD8B-AE9B-438E-A3E0-D2FB2F057EC8}">
      <dgm:prSet/>
      <dgm:spPr/>
      <dgm:t>
        <a:bodyPr/>
        <a:lstStyle/>
        <a:p>
          <a:endParaRPr lang="ru-RU"/>
        </a:p>
      </dgm:t>
    </dgm:pt>
    <dgm:pt modelId="{2669276A-1578-4C7A-AD9B-F32AD76CD541}" type="sibTrans" cxnId="{65FBAD8B-AE9B-438E-A3E0-D2FB2F057EC8}">
      <dgm:prSet/>
      <dgm:spPr/>
      <dgm:t>
        <a:bodyPr/>
        <a:lstStyle/>
        <a:p>
          <a:endParaRPr lang="ru-RU"/>
        </a:p>
      </dgm:t>
    </dgm:pt>
    <dgm:pt modelId="{DB7090D7-48CF-479B-B896-CFB00BCF9596}">
      <dgm:prSet phldrT="[Текст]" custT="1"/>
      <dgm:spPr/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rPr>
            <a:t>Согласование индивидуальных образовательных маршрутов организаций </a:t>
          </a:r>
        </a:p>
      </dgm:t>
    </dgm:pt>
    <dgm:pt modelId="{9DC365E1-79F7-4236-B992-FE470FEC2B30}" type="parTrans" cxnId="{5F760E44-0947-4E0C-993A-A00D006F5353}">
      <dgm:prSet/>
      <dgm:spPr/>
    </dgm:pt>
    <dgm:pt modelId="{7F8B9960-EE39-4889-8E42-B1D23C492653}" type="sibTrans" cxnId="{5F760E44-0947-4E0C-993A-A00D006F5353}">
      <dgm:prSet/>
      <dgm:spPr/>
    </dgm:pt>
    <dgm:pt modelId="{19FE4F07-7BC1-430D-8B88-BA06EEF0EAF0}" type="pres">
      <dgm:prSet presAssocID="{2B0720F9-C6C9-4C6B-9C28-E1C9209A0A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24C580-9514-446E-9EEF-98D20A1824E8}" type="pres">
      <dgm:prSet presAssocID="{1799FE8C-12B8-459E-932B-C18589D3DC17}" presName="composite" presStyleCnt="0"/>
      <dgm:spPr/>
    </dgm:pt>
    <dgm:pt modelId="{E1DA3432-EC0C-496B-865D-58FCB0EE701A}" type="pres">
      <dgm:prSet presAssocID="{1799FE8C-12B8-459E-932B-C18589D3DC1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D2C6D-A13B-4C04-BA97-975295310510}" type="pres">
      <dgm:prSet presAssocID="{1799FE8C-12B8-459E-932B-C18589D3DC1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49357-BB4B-4C88-8FCE-DF4930883E1E}" type="pres">
      <dgm:prSet presAssocID="{80C071BC-DE8E-4879-A6F2-8601FD2681D1}" presName="sp" presStyleCnt="0"/>
      <dgm:spPr/>
    </dgm:pt>
    <dgm:pt modelId="{6C099347-9FEA-45CE-8DC4-DE73EDE70CC9}" type="pres">
      <dgm:prSet presAssocID="{A59FA33E-D795-4D29-8E65-DC95D706259C}" presName="composite" presStyleCnt="0"/>
      <dgm:spPr/>
    </dgm:pt>
    <dgm:pt modelId="{0EFC54D1-102E-4692-9517-31E27BD9547F}" type="pres">
      <dgm:prSet presAssocID="{A59FA33E-D795-4D29-8E65-DC95D70625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DE326-7E83-4E0D-BAD0-68FD5DF4E7DF}" type="pres">
      <dgm:prSet presAssocID="{A59FA33E-D795-4D29-8E65-DC95D70625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D4945-7CBF-49C0-AB38-1A2BA0600747}" type="pres">
      <dgm:prSet presAssocID="{27A0754B-B5B6-4337-9334-3AACFB29E333}" presName="sp" presStyleCnt="0"/>
      <dgm:spPr/>
    </dgm:pt>
    <dgm:pt modelId="{B466BCDA-1829-45B2-AD0D-76F123644991}" type="pres">
      <dgm:prSet presAssocID="{30889526-CB5F-443D-9101-81D1DDFF0C13}" presName="composite" presStyleCnt="0"/>
      <dgm:spPr/>
    </dgm:pt>
    <dgm:pt modelId="{9C5B1B8A-D65C-4A46-B68C-6A0644AF6F67}" type="pres">
      <dgm:prSet presAssocID="{30889526-CB5F-443D-9101-81D1DDFF0C1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26711-1FE7-49E1-920B-49304F1F6623}" type="pres">
      <dgm:prSet presAssocID="{30889526-CB5F-443D-9101-81D1DDFF0C1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15C391-6BCD-4418-9DFA-1E8F5D54BA8C}" type="presOf" srcId="{E3AFC739-A19F-4A7F-AC6B-69DC60ACF55D}" destId="{E16D2C6D-A13B-4C04-BA97-975295310510}" srcOrd="0" destOrd="2" presId="urn:microsoft.com/office/officeart/2005/8/layout/chevron2"/>
    <dgm:cxn modelId="{B7040195-7842-49D8-B00A-EBCC53E9802D}" srcId="{1799FE8C-12B8-459E-932B-C18589D3DC17}" destId="{205A438C-1896-4BD6-B42D-68C768E72BDA}" srcOrd="0" destOrd="0" parTransId="{AD3B614D-15B7-42C4-BA62-2026E3EA06A9}" sibTransId="{8AA1702E-6EF3-4BE3-8243-7B9B4B638EB2}"/>
    <dgm:cxn modelId="{02E44A58-38A5-43CE-8516-851A652990C9}" type="presOf" srcId="{B4CCCE5E-36FB-4589-88D8-E0BB707400DE}" destId="{BD626711-1FE7-49E1-920B-49304F1F6623}" srcOrd="0" destOrd="0" presId="urn:microsoft.com/office/officeart/2005/8/layout/chevron2"/>
    <dgm:cxn modelId="{7BCD37C0-DBEF-40B1-B9F6-2AE34524DFF9}" type="presOf" srcId="{30889526-CB5F-443D-9101-81D1DDFF0C13}" destId="{9C5B1B8A-D65C-4A46-B68C-6A0644AF6F67}" srcOrd="0" destOrd="0" presId="urn:microsoft.com/office/officeart/2005/8/layout/chevron2"/>
    <dgm:cxn modelId="{AF0CC9B9-FDDB-4A5B-B439-3ED5C879C897}" srcId="{2B0720F9-C6C9-4C6B-9C28-E1C9209A0A96}" destId="{1799FE8C-12B8-459E-932B-C18589D3DC17}" srcOrd="0" destOrd="0" parTransId="{3D80FE54-BC5C-4C25-951B-F6C5624A7B9F}" sibTransId="{80C071BC-DE8E-4879-A6F2-8601FD2681D1}"/>
    <dgm:cxn modelId="{0ADCBCC6-6568-444A-9209-999F2F0B4DE1}" srcId="{30889526-CB5F-443D-9101-81D1DDFF0C13}" destId="{B4CCCE5E-36FB-4589-88D8-E0BB707400DE}" srcOrd="0" destOrd="0" parTransId="{91C69098-B348-4769-AED8-EFCA9CF26A12}" sibTransId="{8D6DFAE2-42F6-450C-9467-52A012A69C8F}"/>
    <dgm:cxn modelId="{65FBAD8B-AE9B-438E-A3E0-D2FB2F057EC8}" srcId="{30889526-CB5F-443D-9101-81D1DDFF0C13}" destId="{5734C3B4-C95A-41BE-B38B-E486A897945A}" srcOrd="1" destOrd="0" parTransId="{C81F4706-604C-4F6E-8847-97A29A577E2B}" sibTransId="{2669276A-1578-4C7A-AD9B-F32AD76CD541}"/>
    <dgm:cxn modelId="{8B467265-E945-4B85-AD66-BC463F62511B}" type="presOf" srcId="{2B0720F9-C6C9-4C6B-9C28-E1C9209A0A96}" destId="{19FE4F07-7BC1-430D-8B88-BA06EEF0EAF0}" srcOrd="0" destOrd="0" presId="urn:microsoft.com/office/officeart/2005/8/layout/chevron2"/>
    <dgm:cxn modelId="{9EB9DE0C-846A-4E5E-9CD7-A7500454FF69}" type="presOf" srcId="{1799FE8C-12B8-459E-932B-C18589D3DC17}" destId="{E1DA3432-EC0C-496B-865D-58FCB0EE701A}" srcOrd="0" destOrd="0" presId="urn:microsoft.com/office/officeart/2005/8/layout/chevron2"/>
    <dgm:cxn modelId="{E694D663-B233-4C1F-A49B-91F3B15DD51E}" type="presOf" srcId="{A59FA33E-D795-4D29-8E65-DC95D706259C}" destId="{0EFC54D1-102E-4692-9517-31E27BD9547F}" srcOrd="0" destOrd="0" presId="urn:microsoft.com/office/officeart/2005/8/layout/chevron2"/>
    <dgm:cxn modelId="{F576E6C8-4F73-48B0-ACF0-5E1C7C784E23}" srcId="{A59FA33E-D795-4D29-8E65-DC95D706259C}" destId="{C4A8793F-F5C9-484E-9708-F31D088D5EAD}" srcOrd="1" destOrd="0" parTransId="{3019BFAD-D6DC-4CDB-86B4-6E017D45AFAE}" sibTransId="{94744F8A-A963-4469-9730-F9B672CE8C2D}"/>
    <dgm:cxn modelId="{09BDF9D8-76C8-4499-BF29-F64014451299}" srcId="{A59FA33E-D795-4D29-8E65-DC95D706259C}" destId="{1A7CA0EF-7398-4BBF-993D-C72290271220}" srcOrd="0" destOrd="0" parTransId="{A8334CCC-93AF-47B8-9C17-691D04125FC2}" sibTransId="{C71EEF5C-9AA3-46FD-A9D5-0A5A8A4C55CC}"/>
    <dgm:cxn modelId="{3E4A16B6-9CFD-4F63-8E46-C15191EF8B52}" type="presOf" srcId="{1A7CA0EF-7398-4BBF-993D-C72290271220}" destId="{F46DE326-7E83-4E0D-BAD0-68FD5DF4E7DF}" srcOrd="0" destOrd="0" presId="urn:microsoft.com/office/officeart/2005/8/layout/chevron2"/>
    <dgm:cxn modelId="{50AB835F-E74A-4F91-B540-FED019B0B03B}" type="presOf" srcId="{5734C3B4-C95A-41BE-B38B-E486A897945A}" destId="{BD626711-1FE7-49E1-920B-49304F1F6623}" srcOrd="0" destOrd="1" presId="urn:microsoft.com/office/officeart/2005/8/layout/chevron2"/>
    <dgm:cxn modelId="{3CBCD078-F234-46E0-B844-456F54760A01}" type="presOf" srcId="{C4A8793F-F5C9-484E-9708-F31D088D5EAD}" destId="{F46DE326-7E83-4E0D-BAD0-68FD5DF4E7DF}" srcOrd="0" destOrd="1" presId="urn:microsoft.com/office/officeart/2005/8/layout/chevron2"/>
    <dgm:cxn modelId="{D4871117-B4D6-4413-96AF-C7A1FACF972A}" srcId="{2B0720F9-C6C9-4C6B-9C28-E1C9209A0A96}" destId="{30889526-CB5F-443D-9101-81D1DDFF0C13}" srcOrd="2" destOrd="0" parTransId="{91051229-9A35-473C-83EF-59FAFAE55060}" sibTransId="{40065907-D5D2-458E-810E-4C0C1AC3C2D0}"/>
    <dgm:cxn modelId="{C83CD778-3099-439E-9062-9650EE28F7C1}" srcId="{2B0720F9-C6C9-4C6B-9C28-E1C9209A0A96}" destId="{A59FA33E-D795-4D29-8E65-DC95D706259C}" srcOrd="1" destOrd="0" parTransId="{8F42F01B-35A7-434E-8F47-A5A4F40E2F59}" sibTransId="{27A0754B-B5B6-4337-9334-3AACFB29E333}"/>
    <dgm:cxn modelId="{43F277B7-0ED3-4E33-BA30-DE6B08F2CFCD}" type="presOf" srcId="{205A438C-1896-4BD6-B42D-68C768E72BDA}" destId="{E16D2C6D-A13B-4C04-BA97-975295310510}" srcOrd="0" destOrd="0" presId="urn:microsoft.com/office/officeart/2005/8/layout/chevron2"/>
    <dgm:cxn modelId="{B2927216-2ADF-47BF-82E6-5CE963A0A6DA}" type="presOf" srcId="{DB7090D7-48CF-479B-B896-CFB00BCF9596}" destId="{E16D2C6D-A13B-4C04-BA97-975295310510}" srcOrd="0" destOrd="1" presId="urn:microsoft.com/office/officeart/2005/8/layout/chevron2"/>
    <dgm:cxn modelId="{D749C178-DF20-4B98-A697-1E1DE4C9723A}" srcId="{1799FE8C-12B8-459E-932B-C18589D3DC17}" destId="{E3AFC739-A19F-4A7F-AC6B-69DC60ACF55D}" srcOrd="2" destOrd="0" parTransId="{A5EA552A-E02B-41A3-B3BA-1C71277B5B95}" sibTransId="{5E409A02-A990-4E5E-8703-F37690A0A158}"/>
    <dgm:cxn modelId="{5F760E44-0947-4E0C-993A-A00D006F5353}" srcId="{1799FE8C-12B8-459E-932B-C18589D3DC17}" destId="{DB7090D7-48CF-479B-B896-CFB00BCF9596}" srcOrd="1" destOrd="0" parTransId="{9DC365E1-79F7-4236-B992-FE470FEC2B30}" sibTransId="{7F8B9960-EE39-4889-8E42-B1D23C492653}"/>
    <dgm:cxn modelId="{1C08E4E1-06DA-44F3-A394-03094F9EED3D}" type="presParOf" srcId="{19FE4F07-7BC1-430D-8B88-BA06EEF0EAF0}" destId="{4924C580-9514-446E-9EEF-98D20A1824E8}" srcOrd="0" destOrd="0" presId="urn:microsoft.com/office/officeart/2005/8/layout/chevron2"/>
    <dgm:cxn modelId="{CD773DB4-B205-4C05-B156-7C842E6BB36F}" type="presParOf" srcId="{4924C580-9514-446E-9EEF-98D20A1824E8}" destId="{E1DA3432-EC0C-496B-865D-58FCB0EE701A}" srcOrd="0" destOrd="0" presId="urn:microsoft.com/office/officeart/2005/8/layout/chevron2"/>
    <dgm:cxn modelId="{DBE6963F-09CA-4492-87F3-EC768FC63DC7}" type="presParOf" srcId="{4924C580-9514-446E-9EEF-98D20A1824E8}" destId="{E16D2C6D-A13B-4C04-BA97-975295310510}" srcOrd="1" destOrd="0" presId="urn:microsoft.com/office/officeart/2005/8/layout/chevron2"/>
    <dgm:cxn modelId="{ECBF7082-A711-4BCD-8E6D-9621BD294D37}" type="presParOf" srcId="{19FE4F07-7BC1-430D-8B88-BA06EEF0EAF0}" destId="{08B49357-BB4B-4C88-8FCE-DF4930883E1E}" srcOrd="1" destOrd="0" presId="urn:microsoft.com/office/officeart/2005/8/layout/chevron2"/>
    <dgm:cxn modelId="{A59F5144-5653-465B-9119-FDB00D2F39CD}" type="presParOf" srcId="{19FE4F07-7BC1-430D-8B88-BA06EEF0EAF0}" destId="{6C099347-9FEA-45CE-8DC4-DE73EDE70CC9}" srcOrd="2" destOrd="0" presId="urn:microsoft.com/office/officeart/2005/8/layout/chevron2"/>
    <dgm:cxn modelId="{00CD6C9A-DE3C-405A-801E-F3C2558043E2}" type="presParOf" srcId="{6C099347-9FEA-45CE-8DC4-DE73EDE70CC9}" destId="{0EFC54D1-102E-4692-9517-31E27BD9547F}" srcOrd="0" destOrd="0" presId="urn:microsoft.com/office/officeart/2005/8/layout/chevron2"/>
    <dgm:cxn modelId="{0B67D084-15D8-442E-AB8A-A199D7B602E7}" type="presParOf" srcId="{6C099347-9FEA-45CE-8DC4-DE73EDE70CC9}" destId="{F46DE326-7E83-4E0D-BAD0-68FD5DF4E7DF}" srcOrd="1" destOrd="0" presId="urn:microsoft.com/office/officeart/2005/8/layout/chevron2"/>
    <dgm:cxn modelId="{2B593D1A-313C-4C8F-9251-BCA8B114F3A6}" type="presParOf" srcId="{19FE4F07-7BC1-430D-8B88-BA06EEF0EAF0}" destId="{404D4945-7CBF-49C0-AB38-1A2BA0600747}" srcOrd="3" destOrd="0" presId="urn:microsoft.com/office/officeart/2005/8/layout/chevron2"/>
    <dgm:cxn modelId="{FEE2E5CD-4EF8-43B3-B482-A5B963515003}" type="presParOf" srcId="{19FE4F07-7BC1-430D-8B88-BA06EEF0EAF0}" destId="{B466BCDA-1829-45B2-AD0D-76F123644991}" srcOrd="4" destOrd="0" presId="urn:microsoft.com/office/officeart/2005/8/layout/chevron2"/>
    <dgm:cxn modelId="{67552994-9FE3-4223-9BC0-BF17EAE9EACC}" type="presParOf" srcId="{B466BCDA-1829-45B2-AD0D-76F123644991}" destId="{9C5B1B8A-D65C-4A46-B68C-6A0644AF6F67}" srcOrd="0" destOrd="0" presId="urn:microsoft.com/office/officeart/2005/8/layout/chevron2"/>
    <dgm:cxn modelId="{7CE75139-4F5E-48DB-A3C0-28C3D9177D5D}" type="presParOf" srcId="{B466BCDA-1829-45B2-AD0D-76F123644991}" destId="{BD626711-1FE7-49E1-920B-49304F1F6623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76B800-76FB-4D95-B87B-A4B03245C47E}" type="doc">
      <dgm:prSet loTypeId="urn:microsoft.com/office/officeart/2005/8/layout/radial3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72C9128-31C1-4D87-9C32-BEB189E22990}">
      <dgm:prSet phldrT="[Текст]" custT="1"/>
      <dgm:spPr/>
      <dgm:t>
        <a:bodyPr/>
        <a:lstStyle/>
        <a:p>
          <a:r>
            <a:rPr lang="ru-RU" sz="2000" b="1" kern="0" dirty="0" smtClean="0">
              <a:latin typeface="Cambria" pitchFamily="18" charset="0"/>
              <a:ea typeface="+mn-ea"/>
              <a:cs typeface="+mn-cs"/>
            </a:rPr>
            <a:t>Социальное проектирование в деятельности классного коллектива</a:t>
          </a:r>
        </a:p>
      </dgm:t>
    </dgm:pt>
    <dgm:pt modelId="{96DC1E65-9917-4C41-9D3C-F9E0126F2B6D}" type="parTrans" cxnId="{5423C0C8-BB55-4CD3-B7D9-96C814DE73E1}">
      <dgm:prSet/>
      <dgm:spPr/>
      <dgm:t>
        <a:bodyPr/>
        <a:lstStyle/>
        <a:p>
          <a:endParaRPr lang="ru-RU"/>
        </a:p>
      </dgm:t>
    </dgm:pt>
    <dgm:pt modelId="{8CF5A1E9-0AA1-4912-9BF6-3B0117EF0921}" type="sibTrans" cxnId="{5423C0C8-BB55-4CD3-B7D9-96C814DE73E1}">
      <dgm:prSet/>
      <dgm:spPr/>
      <dgm:t>
        <a:bodyPr/>
        <a:lstStyle/>
        <a:p>
          <a:endParaRPr lang="ru-RU"/>
        </a:p>
      </dgm:t>
    </dgm:pt>
    <dgm:pt modelId="{CC80DAD5-66E3-46AC-A032-BB3FB61005A9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Выездной практикум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D98F51A-A9F4-4FE2-A05F-66442378D03B}" type="parTrans" cxnId="{9E737B44-F5DF-45EE-8006-7D32A9C090B4}">
      <dgm:prSet/>
      <dgm:spPr/>
      <dgm:t>
        <a:bodyPr/>
        <a:lstStyle/>
        <a:p>
          <a:endParaRPr lang="ru-RU"/>
        </a:p>
      </dgm:t>
    </dgm:pt>
    <dgm:pt modelId="{C9B1352F-F206-4858-AA74-18A5C80E28ED}" type="sibTrans" cxnId="{9E737B44-F5DF-45EE-8006-7D32A9C090B4}">
      <dgm:prSet/>
      <dgm:spPr/>
      <dgm:t>
        <a:bodyPr/>
        <a:lstStyle/>
        <a:p>
          <a:endParaRPr lang="ru-RU"/>
        </a:p>
      </dgm:t>
    </dgm:pt>
    <dgm:pt modelId="{574D9D97-EB4E-49F7-84AB-28DA50D3D471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81 участник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26AF469-16E0-4767-9D9E-EC263BB59681}" type="parTrans" cxnId="{FFC4F44A-548F-4655-A7F3-01E14F68D07F}">
      <dgm:prSet/>
      <dgm:spPr/>
      <dgm:t>
        <a:bodyPr/>
        <a:lstStyle/>
        <a:p>
          <a:endParaRPr lang="ru-RU"/>
        </a:p>
      </dgm:t>
    </dgm:pt>
    <dgm:pt modelId="{FC403D7B-9245-47A3-A3EC-272A74C8A156}" type="sibTrans" cxnId="{FFC4F44A-548F-4655-A7F3-01E14F68D07F}">
      <dgm:prSet/>
      <dgm:spPr/>
      <dgm:t>
        <a:bodyPr/>
        <a:lstStyle/>
        <a:p>
          <a:endParaRPr lang="ru-RU"/>
        </a:p>
      </dgm:t>
    </dgm:pt>
    <dgm:pt modelId="{CD22CA5B-8D2E-4249-93FA-E0EDCDDF640B}">
      <dgm:prSet phldrT="[Текст]" custT="1"/>
      <dgm:spPr/>
      <dgm:t>
        <a:bodyPr/>
        <a:lstStyle/>
        <a:p>
          <a:r>
            <a:rPr lang="ru-RU" sz="1700" b="1" dirty="0" smtClean="0">
              <a:latin typeface="Times New Roman" pitchFamily="18" charset="0"/>
              <a:cs typeface="Times New Roman" pitchFamily="18" charset="0"/>
            </a:rPr>
            <a:t>Методические материалы</a:t>
          </a:r>
          <a:endParaRPr lang="ru-RU" sz="1700" b="1" dirty="0">
            <a:latin typeface="Times New Roman" pitchFamily="18" charset="0"/>
            <a:cs typeface="Times New Roman" pitchFamily="18" charset="0"/>
          </a:endParaRPr>
        </a:p>
      </dgm:t>
    </dgm:pt>
    <dgm:pt modelId="{5A719D4A-64D1-4440-AB54-A9FAB2E3C843}" type="parTrans" cxnId="{90DC5978-16A5-4FFB-92CE-C3055B7E82E2}">
      <dgm:prSet/>
      <dgm:spPr/>
      <dgm:t>
        <a:bodyPr/>
        <a:lstStyle/>
        <a:p>
          <a:endParaRPr lang="ru-RU"/>
        </a:p>
      </dgm:t>
    </dgm:pt>
    <dgm:pt modelId="{FD397802-088E-406F-B72A-8E33C78C2BB3}" type="sibTrans" cxnId="{90DC5978-16A5-4FFB-92CE-C3055B7E82E2}">
      <dgm:prSet/>
      <dgm:spPr/>
      <dgm:t>
        <a:bodyPr/>
        <a:lstStyle/>
        <a:p>
          <a:endParaRPr lang="ru-RU"/>
        </a:p>
      </dgm:t>
    </dgm:pt>
    <dgm:pt modelId="{9392EDF1-ECF7-4CC1-B181-85CF7011543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5 организаций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E55C39E-56E2-4395-8D6A-44CA96E8D647}" type="parTrans" cxnId="{2ACD88C9-E200-4088-9079-7BA2D108F261}">
      <dgm:prSet/>
      <dgm:spPr/>
      <dgm:t>
        <a:bodyPr/>
        <a:lstStyle/>
        <a:p>
          <a:endParaRPr lang="ru-RU"/>
        </a:p>
      </dgm:t>
    </dgm:pt>
    <dgm:pt modelId="{45543423-446A-4E9D-83F2-313FD51EF613}" type="sibTrans" cxnId="{2ACD88C9-E200-4088-9079-7BA2D108F261}">
      <dgm:prSet/>
      <dgm:spPr/>
      <dgm:t>
        <a:bodyPr/>
        <a:lstStyle/>
        <a:p>
          <a:endParaRPr lang="ru-RU"/>
        </a:p>
      </dgm:t>
    </dgm:pt>
    <dgm:pt modelId="{5ED02AB9-A51F-4390-95B1-84736379805B}">
      <dgm:prSet/>
      <dgm:spPr/>
      <dgm:t>
        <a:bodyPr/>
        <a:lstStyle/>
        <a:p>
          <a:endParaRPr lang="ru-RU" dirty="0"/>
        </a:p>
      </dgm:t>
    </dgm:pt>
    <dgm:pt modelId="{A25BE5CC-F310-47C3-A08D-73C478712F2E}" type="parTrans" cxnId="{AC180482-7976-4773-ACF9-DB31DB9E4944}">
      <dgm:prSet/>
      <dgm:spPr/>
      <dgm:t>
        <a:bodyPr/>
        <a:lstStyle/>
        <a:p>
          <a:endParaRPr lang="ru-RU"/>
        </a:p>
      </dgm:t>
    </dgm:pt>
    <dgm:pt modelId="{1DA2782C-1580-425F-B4FA-DEFDC28A5080}" type="sibTrans" cxnId="{AC180482-7976-4773-ACF9-DB31DB9E4944}">
      <dgm:prSet/>
      <dgm:spPr/>
      <dgm:t>
        <a:bodyPr/>
        <a:lstStyle/>
        <a:p>
          <a:endParaRPr lang="ru-RU"/>
        </a:p>
      </dgm:t>
    </dgm:pt>
    <dgm:pt modelId="{480BC447-AF52-4C1A-BF62-0710C13F7DFC}" type="pres">
      <dgm:prSet presAssocID="{5176B800-76FB-4D95-B87B-A4B03245C47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F6C19B-2F81-4501-999C-9194AC2221B3}" type="pres">
      <dgm:prSet presAssocID="{5176B800-76FB-4D95-B87B-A4B03245C47E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A598D85B-5D04-46EE-B2BB-9971EC99DB3E}" type="pres">
      <dgm:prSet presAssocID="{072C9128-31C1-4D87-9C32-BEB189E22990}" presName="centerShape" presStyleLbl="vennNode1" presStyleIdx="0" presStyleCnt="5" custScaleX="142745" custScaleY="114085"/>
      <dgm:spPr/>
      <dgm:t>
        <a:bodyPr/>
        <a:lstStyle/>
        <a:p>
          <a:endParaRPr lang="ru-RU"/>
        </a:p>
      </dgm:t>
    </dgm:pt>
    <dgm:pt modelId="{65809569-6F6D-4C0C-AD5D-A200F2F1E573}" type="pres">
      <dgm:prSet presAssocID="{CC80DAD5-66E3-46AC-A032-BB3FB61005A9}" presName="node" presStyleLbl="vennNode1" presStyleIdx="1" presStyleCnt="5" custScaleX="144362" custScaleY="80280" custRadScaleRad="100843" custRadScaleInc="-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612E3-BBC0-4D5B-B09E-C45AF869B2DD}" type="pres">
      <dgm:prSet presAssocID="{574D9D97-EB4E-49F7-84AB-28DA50D3D471}" presName="node" presStyleLbl="vennNode1" presStyleIdx="2" presStyleCnt="5" custScaleX="138224" custScaleY="84184" custRadScaleRad="138377" custRadScaleInc="1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8D78B-6496-48D2-A48D-E8B3297E5699}" type="pres">
      <dgm:prSet presAssocID="{CD22CA5B-8D2E-4249-93FA-E0EDCDDF640B}" presName="node" presStyleLbl="vennNode1" presStyleIdx="3" presStyleCnt="5" custScaleX="152917" custScaleY="89342" custRadScaleRad="99762" custRadScaleInc="-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313C8-46D5-4433-B824-7834CBAD88C2}" type="pres">
      <dgm:prSet presAssocID="{9392EDF1-ECF7-4CC1-B181-85CF7011543B}" presName="node" presStyleLbl="vennNode1" presStyleIdx="4" presStyleCnt="5" custScaleX="153278" custScaleY="80571" custRadScaleRad="146562" custRadScaleInc="1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CD88C9-E200-4088-9079-7BA2D108F261}" srcId="{072C9128-31C1-4D87-9C32-BEB189E22990}" destId="{9392EDF1-ECF7-4CC1-B181-85CF7011543B}" srcOrd="3" destOrd="0" parTransId="{BE55C39E-56E2-4395-8D6A-44CA96E8D647}" sibTransId="{45543423-446A-4E9D-83F2-313FD51EF613}"/>
    <dgm:cxn modelId="{5423C0C8-BB55-4CD3-B7D9-96C814DE73E1}" srcId="{5176B800-76FB-4D95-B87B-A4B03245C47E}" destId="{072C9128-31C1-4D87-9C32-BEB189E22990}" srcOrd="0" destOrd="0" parTransId="{96DC1E65-9917-4C41-9D3C-F9E0126F2B6D}" sibTransId="{8CF5A1E9-0AA1-4912-9BF6-3B0117EF0921}"/>
    <dgm:cxn modelId="{FFC4F44A-548F-4655-A7F3-01E14F68D07F}" srcId="{072C9128-31C1-4D87-9C32-BEB189E22990}" destId="{574D9D97-EB4E-49F7-84AB-28DA50D3D471}" srcOrd="1" destOrd="0" parTransId="{126AF469-16E0-4767-9D9E-EC263BB59681}" sibTransId="{FC403D7B-9245-47A3-A3EC-272A74C8A156}"/>
    <dgm:cxn modelId="{0BDA0A52-46B4-499D-B558-AD591695E202}" type="presOf" srcId="{CD22CA5B-8D2E-4249-93FA-E0EDCDDF640B}" destId="{8708D78B-6496-48D2-A48D-E8B3297E5699}" srcOrd="0" destOrd="0" presId="urn:microsoft.com/office/officeart/2005/8/layout/radial3"/>
    <dgm:cxn modelId="{67BE026C-C1E7-463F-9478-6AC5F1C68E30}" type="presOf" srcId="{9392EDF1-ECF7-4CC1-B181-85CF7011543B}" destId="{16E313C8-46D5-4433-B824-7834CBAD88C2}" srcOrd="0" destOrd="0" presId="urn:microsoft.com/office/officeart/2005/8/layout/radial3"/>
    <dgm:cxn modelId="{41CDE0B1-A83A-4AD6-9138-F2743B619E70}" type="presOf" srcId="{072C9128-31C1-4D87-9C32-BEB189E22990}" destId="{A598D85B-5D04-46EE-B2BB-9971EC99DB3E}" srcOrd="0" destOrd="0" presId="urn:microsoft.com/office/officeart/2005/8/layout/radial3"/>
    <dgm:cxn modelId="{AC180482-7976-4773-ACF9-DB31DB9E4944}" srcId="{5176B800-76FB-4D95-B87B-A4B03245C47E}" destId="{5ED02AB9-A51F-4390-95B1-84736379805B}" srcOrd="1" destOrd="0" parTransId="{A25BE5CC-F310-47C3-A08D-73C478712F2E}" sibTransId="{1DA2782C-1580-425F-B4FA-DEFDC28A5080}"/>
    <dgm:cxn modelId="{9E737B44-F5DF-45EE-8006-7D32A9C090B4}" srcId="{072C9128-31C1-4D87-9C32-BEB189E22990}" destId="{CC80DAD5-66E3-46AC-A032-BB3FB61005A9}" srcOrd="0" destOrd="0" parTransId="{0D98F51A-A9F4-4FE2-A05F-66442378D03B}" sibTransId="{C9B1352F-F206-4858-AA74-18A5C80E28ED}"/>
    <dgm:cxn modelId="{650B771A-E913-4219-AF56-175900CE459F}" type="presOf" srcId="{5176B800-76FB-4D95-B87B-A4B03245C47E}" destId="{480BC447-AF52-4C1A-BF62-0710C13F7DFC}" srcOrd="0" destOrd="0" presId="urn:microsoft.com/office/officeart/2005/8/layout/radial3"/>
    <dgm:cxn modelId="{74B9CD92-0FA7-4F84-9C26-FF187BDD6A31}" type="presOf" srcId="{CC80DAD5-66E3-46AC-A032-BB3FB61005A9}" destId="{65809569-6F6D-4C0C-AD5D-A200F2F1E573}" srcOrd="0" destOrd="0" presId="urn:microsoft.com/office/officeart/2005/8/layout/radial3"/>
    <dgm:cxn modelId="{1F43E497-A3A5-456B-B10A-DC08E14AE1C4}" type="presOf" srcId="{574D9D97-EB4E-49F7-84AB-28DA50D3D471}" destId="{4F4612E3-BBC0-4D5B-B09E-C45AF869B2DD}" srcOrd="0" destOrd="0" presId="urn:microsoft.com/office/officeart/2005/8/layout/radial3"/>
    <dgm:cxn modelId="{90DC5978-16A5-4FFB-92CE-C3055B7E82E2}" srcId="{072C9128-31C1-4D87-9C32-BEB189E22990}" destId="{CD22CA5B-8D2E-4249-93FA-E0EDCDDF640B}" srcOrd="2" destOrd="0" parTransId="{5A719D4A-64D1-4440-AB54-A9FAB2E3C843}" sibTransId="{FD397802-088E-406F-B72A-8E33C78C2BB3}"/>
    <dgm:cxn modelId="{43549D1A-C4D1-495E-AB6F-915214597058}" type="presParOf" srcId="{480BC447-AF52-4C1A-BF62-0710C13F7DFC}" destId="{A5F6C19B-2F81-4501-999C-9194AC2221B3}" srcOrd="0" destOrd="0" presId="urn:microsoft.com/office/officeart/2005/8/layout/radial3"/>
    <dgm:cxn modelId="{89A6E3B3-D802-453D-8EBE-51E6014A4576}" type="presParOf" srcId="{A5F6C19B-2F81-4501-999C-9194AC2221B3}" destId="{A598D85B-5D04-46EE-B2BB-9971EC99DB3E}" srcOrd="0" destOrd="0" presId="urn:microsoft.com/office/officeart/2005/8/layout/radial3"/>
    <dgm:cxn modelId="{FBF51ECE-8C9B-409A-B8B6-98C273EED92E}" type="presParOf" srcId="{A5F6C19B-2F81-4501-999C-9194AC2221B3}" destId="{65809569-6F6D-4C0C-AD5D-A200F2F1E573}" srcOrd="1" destOrd="0" presId="urn:microsoft.com/office/officeart/2005/8/layout/radial3"/>
    <dgm:cxn modelId="{55F35E97-7A7A-4251-ADF5-AFE79EB1E90E}" type="presParOf" srcId="{A5F6C19B-2F81-4501-999C-9194AC2221B3}" destId="{4F4612E3-BBC0-4D5B-B09E-C45AF869B2DD}" srcOrd="2" destOrd="0" presId="urn:microsoft.com/office/officeart/2005/8/layout/radial3"/>
    <dgm:cxn modelId="{9D3400CF-A96F-4814-80BF-5D49984D32DD}" type="presParOf" srcId="{A5F6C19B-2F81-4501-999C-9194AC2221B3}" destId="{8708D78B-6496-48D2-A48D-E8B3297E5699}" srcOrd="3" destOrd="0" presId="urn:microsoft.com/office/officeart/2005/8/layout/radial3"/>
    <dgm:cxn modelId="{E610FFF3-A2C2-4AE9-9742-A078232CF130}" type="presParOf" srcId="{A5F6C19B-2F81-4501-999C-9194AC2221B3}" destId="{16E313C8-46D5-4433-B824-7834CBAD88C2}" srcOrd="4" destOrd="0" presId="urn:microsoft.com/office/officeart/2005/8/layout/radial3"/>
  </dgm:cxnLst>
  <dgm:bg>
    <a:noFill/>
  </dgm:bg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282FB2-B8DF-4B0A-8DD3-C0E73CD65396}" type="doc">
      <dgm:prSet loTypeId="urn:microsoft.com/office/officeart/2005/8/layout/cycle6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7583FAA-3732-43F1-A065-6962F773F30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Организация исследовательской деятельности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53B7B10-3A99-4EE6-BDCC-F39F754DA974}" type="parTrans" cxnId="{D3D0068D-33EC-4CE3-8884-96D10DE58C23}">
      <dgm:prSet/>
      <dgm:spPr/>
      <dgm:t>
        <a:bodyPr/>
        <a:lstStyle/>
        <a:p>
          <a:endParaRPr lang="ru-RU"/>
        </a:p>
      </dgm:t>
    </dgm:pt>
    <dgm:pt modelId="{E28C470F-832A-4115-A8EB-0E509DA79D77}" type="sibTrans" cxnId="{D3D0068D-33EC-4CE3-8884-96D10DE58C23}">
      <dgm:prSet/>
      <dgm:spPr/>
      <dgm:t>
        <a:bodyPr/>
        <a:lstStyle/>
        <a:p>
          <a:endParaRPr lang="ru-RU"/>
        </a:p>
      </dgm:t>
    </dgm:pt>
    <dgm:pt modelId="{CE7A2917-2586-4043-9D6C-103B0AF8FC3A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4 организации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E572DE9-E079-4817-9E91-FB6496DB5D3A}" type="parTrans" cxnId="{7CD7AC13-D2CF-4EC4-935A-B0F09BB942B7}">
      <dgm:prSet/>
      <dgm:spPr/>
      <dgm:t>
        <a:bodyPr/>
        <a:lstStyle/>
        <a:p>
          <a:endParaRPr lang="ru-RU"/>
        </a:p>
      </dgm:t>
    </dgm:pt>
    <dgm:pt modelId="{34B23B29-4163-4A27-A9BB-70BC06179689}" type="sibTrans" cxnId="{7CD7AC13-D2CF-4EC4-935A-B0F09BB942B7}">
      <dgm:prSet/>
      <dgm:spPr/>
      <dgm:t>
        <a:bodyPr/>
        <a:lstStyle/>
        <a:p>
          <a:endParaRPr lang="ru-RU"/>
        </a:p>
      </dgm:t>
    </dgm:pt>
    <dgm:pt modelId="{A8588AD1-CDA3-43D4-B2F4-1726E22E9DA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73 слушателя</a:t>
          </a:r>
        </a:p>
      </dgm:t>
    </dgm:pt>
    <dgm:pt modelId="{BD7FD862-50DE-43B5-9F46-5D61AA76B10C}" type="parTrans" cxnId="{FF10BBAF-9F77-4113-9973-7B4644020C6C}">
      <dgm:prSet/>
      <dgm:spPr/>
      <dgm:t>
        <a:bodyPr/>
        <a:lstStyle/>
        <a:p>
          <a:endParaRPr lang="ru-RU"/>
        </a:p>
      </dgm:t>
    </dgm:pt>
    <dgm:pt modelId="{F19E9DB7-20BB-4241-9E37-39FEE1AE9395}" type="sibTrans" cxnId="{FF10BBAF-9F77-4113-9973-7B4644020C6C}">
      <dgm:prSet/>
      <dgm:spPr/>
      <dgm:t>
        <a:bodyPr/>
        <a:lstStyle/>
        <a:p>
          <a:endParaRPr lang="ru-RU"/>
        </a:p>
      </dgm:t>
    </dgm:pt>
    <dgm:pt modelId="{8A49BBB8-6761-4C4C-9214-72B77D952AA0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удовлетворённость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100%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61A2642E-1146-4760-9521-CEFC37D9B96C}" type="parTrans" cxnId="{70F55004-21E3-40A3-8937-41AD7EFBE90E}">
      <dgm:prSet/>
      <dgm:spPr/>
      <dgm:t>
        <a:bodyPr/>
        <a:lstStyle/>
        <a:p>
          <a:endParaRPr lang="ru-RU"/>
        </a:p>
      </dgm:t>
    </dgm:pt>
    <dgm:pt modelId="{9841C087-060D-45CA-9254-64780B339771}" type="sibTrans" cxnId="{70F55004-21E3-40A3-8937-41AD7EFBE90E}">
      <dgm:prSet/>
      <dgm:spPr/>
      <dgm:t>
        <a:bodyPr/>
        <a:lstStyle/>
        <a:p>
          <a:endParaRPr lang="ru-RU"/>
        </a:p>
      </dgm:t>
    </dgm:pt>
    <dgm:pt modelId="{77158F78-8559-48F9-919C-8CEB0535BBF6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выездная площадка успешности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2A2D356-E573-4A08-BAAA-7AAF895FF385}" type="parTrans" cxnId="{AF304037-3F87-40C8-AC9C-0667A3217FD8}">
      <dgm:prSet/>
      <dgm:spPr/>
      <dgm:t>
        <a:bodyPr/>
        <a:lstStyle/>
        <a:p>
          <a:endParaRPr lang="ru-RU"/>
        </a:p>
      </dgm:t>
    </dgm:pt>
    <dgm:pt modelId="{52097F03-10E0-4501-B8A6-C4BFFFEA1D3E}" type="sibTrans" cxnId="{AF304037-3F87-40C8-AC9C-0667A3217FD8}">
      <dgm:prSet/>
      <dgm:spPr/>
      <dgm:t>
        <a:bodyPr/>
        <a:lstStyle/>
        <a:p>
          <a:endParaRPr lang="ru-RU"/>
        </a:p>
      </dgm:t>
    </dgm:pt>
    <dgm:pt modelId="{0A753AF5-8339-4EC3-9F37-DA94CC9DF3E6}" type="pres">
      <dgm:prSet presAssocID="{04282FB2-B8DF-4B0A-8DD3-C0E73CD6539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62F19E-4F15-41A6-9799-119FB2F7F27B}" type="pres">
      <dgm:prSet presAssocID="{E7583FAA-3732-43F1-A065-6962F773F303}" presName="node" presStyleLbl="node1" presStyleIdx="0" presStyleCnt="5" custScaleX="221543" custScaleY="129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93249-FE15-42B9-AC84-005944B953FA}" type="pres">
      <dgm:prSet presAssocID="{E7583FAA-3732-43F1-A065-6962F773F303}" presName="spNode" presStyleCnt="0"/>
      <dgm:spPr/>
    </dgm:pt>
    <dgm:pt modelId="{C7DEB039-9EDD-499D-88EC-BD57D2EE0F1C}" type="pres">
      <dgm:prSet presAssocID="{E28C470F-832A-4115-A8EB-0E509DA79D77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214B50F-C4F6-47CC-941C-3324E13540EC}" type="pres">
      <dgm:prSet presAssocID="{CE7A2917-2586-4043-9D6C-103B0AF8FC3A}" presName="node" presStyleLbl="node1" presStyleIdx="1" presStyleCnt="5" custScaleX="123611" custRadScaleRad="96473" custRadScaleInc="34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8D3C0-98E3-4988-8159-226A672989E9}" type="pres">
      <dgm:prSet presAssocID="{CE7A2917-2586-4043-9D6C-103B0AF8FC3A}" presName="spNode" presStyleCnt="0"/>
      <dgm:spPr/>
    </dgm:pt>
    <dgm:pt modelId="{161586AA-0E56-47EC-B470-2732F198DEB4}" type="pres">
      <dgm:prSet presAssocID="{34B23B29-4163-4A27-A9BB-70BC06179689}" presName="sibTrans" presStyleLbl="sibTrans1D1" presStyleIdx="1" presStyleCnt="5"/>
      <dgm:spPr/>
      <dgm:t>
        <a:bodyPr/>
        <a:lstStyle/>
        <a:p>
          <a:endParaRPr lang="ru-RU"/>
        </a:p>
      </dgm:t>
    </dgm:pt>
    <dgm:pt modelId="{C2E99A36-6A82-410A-A130-0D69089C947C}" type="pres">
      <dgm:prSet presAssocID="{A8588AD1-CDA3-43D4-B2F4-1726E22E9DA9}" presName="node" presStyleLbl="node1" presStyleIdx="2" presStyleCnt="5" custScaleX="147257" custRadScaleRad="100647" custRadScaleInc="-61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50D0B-6330-4524-94E1-523FB74A81C4}" type="pres">
      <dgm:prSet presAssocID="{A8588AD1-CDA3-43D4-B2F4-1726E22E9DA9}" presName="spNode" presStyleCnt="0"/>
      <dgm:spPr/>
    </dgm:pt>
    <dgm:pt modelId="{A3D49464-22AC-4B73-BCE2-CFFD4E34C125}" type="pres">
      <dgm:prSet presAssocID="{F19E9DB7-20BB-4241-9E37-39FEE1AE9395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C09C379-B56F-42D5-80FE-FDAA0335DE41}" type="pres">
      <dgm:prSet presAssocID="{8A49BBB8-6761-4C4C-9214-72B77D952AA0}" presName="node" presStyleLbl="node1" presStyleIdx="3" presStyleCnt="5" custScaleX="168575" custRadScaleRad="100647" custRadScaleInc="61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6A721-245C-4929-9A46-C8D74292E2F2}" type="pres">
      <dgm:prSet presAssocID="{8A49BBB8-6761-4C4C-9214-72B77D952AA0}" presName="spNode" presStyleCnt="0"/>
      <dgm:spPr/>
    </dgm:pt>
    <dgm:pt modelId="{9676F93F-2B76-48BA-A5F8-D88D1F5BB4A3}" type="pres">
      <dgm:prSet presAssocID="{9841C087-060D-45CA-9254-64780B339771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FD3126E-7A1B-46BF-B50C-EF6BA94A4216}" type="pres">
      <dgm:prSet presAssocID="{77158F78-8559-48F9-919C-8CEB0535BBF6}" presName="node" presStyleLbl="node1" presStyleIdx="4" presStyleCnt="5" custScaleX="140791" custRadScaleRad="96473" custRadScaleInc="-34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E4DAE-435E-4577-B43E-3794A985BB2C}" type="pres">
      <dgm:prSet presAssocID="{77158F78-8559-48F9-919C-8CEB0535BBF6}" presName="spNode" presStyleCnt="0"/>
      <dgm:spPr/>
    </dgm:pt>
    <dgm:pt modelId="{BF31CB0A-06C4-4C22-9CF2-223CAFA50578}" type="pres">
      <dgm:prSet presAssocID="{52097F03-10E0-4501-B8A6-C4BFFFEA1D3E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7CD7AC13-D2CF-4EC4-935A-B0F09BB942B7}" srcId="{04282FB2-B8DF-4B0A-8DD3-C0E73CD65396}" destId="{CE7A2917-2586-4043-9D6C-103B0AF8FC3A}" srcOrd="1" destOrd="0" parTransId="{EE572DE9-E079-4817-9E91-FB6496DB5D3A}" sibTransId="{34B23B29-4163-4A27-A9BB-70BC06179689}"/>
    <dgm:cxn modelId="{AF304037-3F87-40C8-AC9C-0667A3217FD8}" srcId="{04282FB2-B8DF-4B0A-8DD3-C0E73CD65396}" destId="{77158F78-8559-48F9-919C-8CEB0535BBF6}" srcOrd="4" destOrd="0" parTransId="{42A2D356-E573-4A08-BAAA-7AAF895FF385}" sibTransId="{52097F03-10E0-4501-B8A6-C4BFFFEA1D3E}"/>
    <dgm:cxn modelId="{6399A3C7-AA3F-44EF-9A54-89C9612A1CA7}" type="presOf" srcId="{E7583FAA-3732-43F1-A065-6962F773F303}" destId="{8D62F19E-4F15-41A6-9799-119FB2F7F27B}" srcOrd="0" destOrd="0" presId="urn:microsoft.com/office/officeart/2005/8/layout/cycle6"/>
    <dgm:cxn modelId="{FF10BBAF-9F77-4113-9973-7B4644020C6C}" srcId="{04282FB2-B8DF-4B0A-8DD3-C0E73CD65396}" destId="{A8588AD1-CDA3-43D4-B2F4-1726E22E9DA9}" srcOrd="2" destOrd="0" parTransId="{BD7FD862-50DE-43B5-9F46-5D61AA76B10C}" sibTransId="{F19E9DB7-20BB-4241-9E37-39FEE1AE9395}"/>
    <dgm:cxn modelId="{B7284BFE-6FED-404B-9F49-E447C05E8405}" type="presOf" srcId="{CE7A2917-2586-4043-9D6C-103B0AF8FC3A}" destId="{4214B50F-C4F6-47CC-941C-3324E13540EC}" srcOrd="0" destOrd="0" presId="urn:microsoft.com/office/officeart/2005/8/layout/cycle6"/>
    <dgm:cxn modelId="{B963E45B-1A94-4EAF-8162-46DCE8A5EF6B}" type="presOf" srcId="{F19E9DB7-20BB-4241-9E37-39FEE1AE9395}" destId="{A3D49464-22AC-4B73-BCE2-CFFD4E34C125}" srcOrd="0" destOrd="0" presId="urn:microsoft.com/office/officeart/2005/8/layout/cycle6"/>
    <dgm:cxn modelId="{3F58C4E0-195D-4B13-B338-349845821679}" type="presOf" srcId="{04282FB2-B8DF-4B0A-8DD3-C0E73CD65396}" destId="{0A753AF5-8339-4EC3-9F37-DA94CC9DF3E6}" srcOrd="0" destOrd="0" presId="urn:microsoft.com/office/officeart/2005/8/layout/cycle6"/>
    <dgm:cxn modelId="{D3D0068D-33EC-4CE3-8884-96D10DE58C23}" srcId="{04282FB2-B8DF-4B0A-8DD3-C0E73CD65396}" destId="{E7583FAA-3732-43F1-A065-6962F773F303}" srcOrd="0" destOrd="0" parTransId="{253B7B10-3A99-4EE6-BDCC-F39F754DA974}" sibTransId="{E28C470F-832A-4115-A8EB-0E509DA79D77}"/>
    <dgm:cxn modelId="{4C2074E5-00A9-4E2B-8570-2B64F6C1EE02}" type="presOf" srcId="{E28C470F-832A-4115-A8EB-0E509DA79D77}" destId="{C7DEB039-9EDD-499D-88EC-BD57D2EE0F1C}" srcOrd="0" destOrd="0" presId="urn:microsoft.com/office/officeart/2005/8/layout/cycle6"/>
    <dgm:cxn modelId="{3E20A088-C1D0-48DD-B80F-E320FE2EB5EA}" type="presOf" srcId="{77158F78-8559-48F9-919C-8CEB0535BBF6}" destId="{DFD3126E-7A1B-46BF-B50C-EF6BA94A4216}" srcOrd="0" destOrd="0" presId="urn:microsoft.com/office/officeart/2005/8/layout/cycle6"/>
    <dgm:cxn modelId="{CDDACE6E-F785-40B2-B9D3-37FDFB750024}" type="presOf" srcId="{34B23B29-4163-4A27-A9BB-70BC06179689}" destId="{161586AA-0E56-47EC-B470-2732F198DEB4}" srcOrd="0" destOrd="0" presId="urn:microsoft.com/office/officeart/2005/8/layout/cycle6"/>
    <dgm:cxn modelId="{5DBE2E73-5E03-43FD-90E8-B441961D53DF}" type="presOf" srcId="{52097F03-10E0-4501-B8A6-C4BFFFEA1D3E}" destId="{BF31CB0A-06C4-4C22-9CF2-223CAFA50578}" srcOrd="0" destOrd="0" presId="urn:microsoft.com/office/officeart/2005/8/layout/cycle6"/>
    <dgm:cxn modelId="{7C826B5D-D19F-42B2-BA26-1A0C692B859D}" type="presOf" srcId="{A8588AD1-CDA3-43D4-B2F4-1726E22E9DA9}" destId="{C2E99A36-6A82-410A-A130-0D69089C947C}" srcOrd="0" destOrd="0" presId="urn:microsoft.com/office/officeart/2005/8/layout/cycle6"/>
    <dgm:cxn modelId="{D73A8DD1-8AFC-406E-93CE-ADE07983F3B9}" type="presOf" srcId="{8A49BBB8-6761-4C4C-9214-72B77D952AA0}" destId="{7C09C379-B56F-42D5-80FE-FDAA0335DE41}" srcOrd="0" destOrd="0" presId="urn:microsoft.com/office/officeart/2005/8/layout/cycle6"/>
    <dgm:cxn modelId="{70F55004-21E3-40A3-8937-41AD7EFBE90E}" srcId="{04282FB2-B8DF-4B0A-8DD3-C0E73CD65396}" destId="{8A49BBB8-6761-4C4C-9214-72B77D952AA0}" srcOrd="3" destOrd="0" parTransId="{61A2642E-1146-4760-9521-CEFC37D9B96C}" sibTransId="{9841C087-060D-45CA-9254-64780B339771}"/>
    <dgm:cxn modelId="{B5E8CBC8-8E6B-49C0-BB6F-44C5FFF2DD33}" type="presOf" srcId="{9841C087-060D-45CA-9254-64780B339771}" destId="{9676F93F-2B76-48BA-A5F8-D88D1F5BB4A3}" srcOrd="0" destOrd="0" presId="urn:microsoft.com/office/officeart/2005/8/layout/cycle6"/>
    <dgm:cxn modelId="{BD8CDF52-ADFB-4D3F-95EA-915AABE1264F}" type="presParOf" srcId="{0A753AF5-8339-4EC3-9F37-DA94CC9DF3E6}" destId="{8D62F19E-4F15-41A6-9799-119FB2F7F27B}" srcOrd="0" destOrd="0" presId="urn:microsoft.com/office/officeart/2005/8/layout/cycle6"/>
    <dgm:cxn modelId="{5B551D04-73BD-4535-8695-E91DF93B161D}" type="presParOf" srcId="{0A753AF5-8339-4EC3-9F37-DA94CC9DF3E6}" destId="{C9C93249-FE15-42B9-AC84-005944B953FA}" srcOrd="1" destOrd="0" presId="urn:microsoft.com/office/officeart/2005/8/layout/cycle6"/>
    <dgm:cxn modelId="{CDE5BEDD-84E7-4046-8C5D-33BC8130DF4A}" type="presParOf" srcId="{0A753AF5-8339-4EC3-9F37-DA94CC9DF3E6}" destId="{C7DEB039-9EDD-499D-88EC-BD57D2EE0F1C}" srcOrd="2" destOrd="0" presId="urn:microsoft.com/office/officeart/2005/8/layout/cycle6"/>
    <dgm:cxn modelId="{7066560A-4F4E-43D7-A7A9-8D4DB73222F6}" type="presParOf" srcId="{0A753AF5-8339-4EC3-9F37-DA94CC9DF3E6}" destId="{4214B50F-C4F6-47CC-941C-3324E13540EC}" srcOrd="3" destOrd="0" presId="urn:microsoft.com/office/officeart/2005/8/layout/cycle6"/>
    <dgm:cxn modelId="{4CF6B4BA-7F51-43BC-9F9B-AEFDD0E73853}" type="presParOf" srcId="{0A753AF5-8339-4EC3-9F37-DA94CC9DF3E6}" destId="{0E08D3C0-98E3-4988-8159-226A672989E9}" srcOrd="4" destOrd="0" presId="urn:microsoft.com/office/officeart/2005/8/layout/cycle6"/>
    <dgm:cxn modelId="{2175DB34-7A0B-4C9B-8DEC-4024FC84CEE0}" type="presParOf" srcId="{0A753AF5-8339-4EC3-9F37-DA94CC9DF3E6}" destId="{161586AA-0E56-47EC-B470-2732F198DEB4}" srcOrd="5" destOrd="0" presId="urn:microsoft.com/office/officeart/2005/8/layout/cycle6"/>
    <dgm:cxn modelId="{098F6687-0E56-4E2C-A864-822EC7B68682}" type="presParOf" srcId="{0A753AF5-8339-4EC3-9F37-DA94CC9DF3E6}" destId="{C2E99A36-6A82-410A-A130-0D69089C947C}" srcOrd="6" destOrd="0" presId="urn:microsoft.com/office/officeart/2005/8/layout/cycle6"/>
    <dgm:cxn modelId="{016A2E9D-0F9C-49C1-8BAD-A58656C92F8E}" type="presParOf" srcId="{0A753AF5-8339-4EC3-9F37-DA94CC9DF3E6}" destId="{B4D50D0B-6330-4524-94E1-523FB74A81C4}" srcOrd="7" destOrd="0" presId="urn:microsoft.com/office/officeart/2005/8/layout/cycle6"/>
    <dgm:cxn modelId="{46C5107A-2B9D-4FFF-A8F8-C20B0D645770}" type="presParOf" srcId="{0A753AF5-8339-4EC3-9F37-DA94CC9DF3E6}" destId="{A3D49464-22AC-4B73-BCE2-CFFD4E34C125}" srcOrd="8" destOrd="0" presId="urn:microsoft.com/office/officeart/2005/8/layout/cycle6"/>
    <dgm:cxn modelId="{B4312A03-5C46-4965-A66C-068DD5E6E2E4}" type="presParOf" srcId="{0A753AF5-8339-4EC3-9F37-DA94CC9DF3E6}" destId="{7C09C379-B56F-42D5-80FE-FDAA0335DE41}" srcOrd="9" destOrd="0" presId="urn:microsoft.com/office/officeart/2005/8/layout/cycle6"/>
    <dgm:cxn modelId="{D35BF9D4-8FBA-4F01-A655-7197090A6FFE}" type="presParOf" srcId="{0A753AF5-8339-4EC3-9F37-DA94CC9DF3E6}" destId="{ACA6A721-245C-4929-9A46-C8D74292E2F2}" srcOrd="10" destOrd="0" presId="urn:microsoft.com/office/officeart/2005/8/layout/cycle6"/>
    <dgm:cxn modelId="{F063C2CB-85B8-4895-B69B-7EC3B2643E47}" type="presParOf" srcId="{0A753AF5-8339-4EC3-9F37-DA94CC9DF3E6}" destId="{9676F93F-2B76-48BA-A5F8-D88D1F5BB4A3}" srcOrd="11" destOrd="0" presId="urn:microsoft.com/office/officeart/2005/8/layout/cycle6"/>
    <dgm:cxn modelId="{1A8611ED-A965-4FA3-8AA7-1330F2E06D85}" type="presParOf" srcId="{0A753AF5-8339-4EC3-9F37-DA94CC9DF3E6}" destId="{DFD3126E-7A1B-46BF-B50C-EF6BA94A4216}" srcOrd="12" destOrd="0" presId="urn:microsoft.com/office/officeart/2005/8/layout/cycle6"/>
    <dgm:cxn modelId="{BA504AC8-19AE-42EE-9714-57B5607F47C3}" type="presParOf" srcId="{0A753AF5-8339-4EC3-9F37-DA94CC9DF3E6}" destId="{CA9E4DAE-435E-4577-B43E-3794A985BB2C}" srcOrd="13" destOrd="0" presId="urn:microsoft.com/office/officeart/2005/8/layout/cycle6"/>
    <dgm:cxn modelId="{2F9AA37F-993D-4E61-8672-7CA1B05621E4}" type="presParOf" srcId="{0A753AF5-8339-4EC3-9F37-DA94CC9DF3E6}" destId="{BF31CB0A-06C4-4C22-9CF2-223CAFA50578}" srcOrd="14" destOrd="0" presId="urn:microsoft.com/office/officeart/2005/8/layout/cycle6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2C2F98-D616-445B-8BAB-EB7C7E36AB63}" type="doc">
      <dgm:prSet loTypeId="urn:microsoft.com/office/officeart/2005/8/layout/radial2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0D73447-5D42-4334-BA21-7ABBEFB8A049}">
      <dgm:prSet phldrT="[Текст]" custT="1"/>
      <dgm:spPr/>
      <dgm:t>
        <a:bodyPr/>
        <a:lstStyle/>
        <a:p>
          <a:r>
            <a:rPr lang="ru-RU" sz="1600" b="1" kern="0" dirty="0" smtClean="0">
              <a:latin typeface="Cambria" pitchFamily="18" charset="0"/>
              <a:ea typeface="+mn-ea"/>
              <a:cs typeface="+mn-cs"/>
            </a:rPr>
            <a:t>Семинар-практикум на базе гимназии</a:t>
          </a:r>
        </a:p>
      </dgm:t>
    </dgm:pt>
    <dgm:pt modelId="{95F5159B-AC02-4F51-A742-3572F618B8C6}" type="parTrans" cxnId="{B3B0383C-F3E6-453B-8EFA-6709F0CF76F4}">
      <dgm:prSet/>
      <dgm:spPr/>
      <dgm:t>
        <a:bodyPr/>
        <a:lstStyle/>
        <a:p>
          <a:endParaRPr lang="ru-RU"/>
        </a:p>
      </dgm:t>
    </dgm:pt>
    <dgm:pt modelId="{F779CDB1-3AFB-4F05-B886-20EAB42086A8}" type="sibTrans" cxnId="{B3B0383C-F3E6-453B-8EFA-6709F0CF76F4}">
      <dgm:prSet/>
      <dgm:spPr/>
      <dgm:t>
        <a:bodyPr/>
        <a:lstStyle/>
        <a:p>
          <a:endParaRPr lang="ru-RU"/>
        </a:p>
      </dgm:t>
    </dgm:pt>
    <dgm:pt modelId="{0F2E2828-2721-4484-88B9-7ACDB6C2C1E1}">
      <dgm:prSet phldrT="[Текст]" custT="1"/>
      <dgm:spPr/>
      <dgm:t>
        <a:bodyPr/>
        <a:lstStyle/>
        <a:p>
          <a:r>
            <a:rPr lang="ru-RU" sz="1600" b="1" kern="0" dirty="0" smtClean="0">
              <a:latin typeface="Cambria" pitchFamily="18" charset="0"/>
              <a:ea typeface="+mn-ea"/>
              <a:cs typeface="+mn-cs"/>
            </a:rPr>
            <a:t>7 мастер-классов</a:t>
          </a:r>
        </a:p>
        <a:p>
          <a:r>
            <a:rPr lang="ru-RU" sz="1600" b="1" kern="0" dirty="0" smtClean="0">
              <a:latin typeface="Cambria" pitchFamily="18" charset="0"/>
              <a:ea typeface="+mn-ea"/>
              <a:cs typeface="+mn-cs"/>
            </a:rPr>
            <a:t>5 открытых уроков</a:t>
          </a:r>
        </a:p>
      </dgm:t>
    </dgm:pt>
    <dgm:pt modelId="{413ED605-B463-4660-A602-509825DF6FF4}" type="parTrans" cxnId="{B2CB210C-1A20-4048-B1F1-E8688F52A867}">
      <dgm:prSet/>
      <dgm:spPr/>
      <dgm:t>
        <a:bodyPr/>
        <a:lstStyle/>
        <a:p>
          <a:endParaRPr lang="ru-RU"/>
        </a:p>
      </dgm:t>
    </dgm:pt>
    <dgm:pt modelId="{D4F3083B-19F6-496D-9120-F953FEB4FFC4}" type="sibTrans" cxnId="{B2CB210C-1A20-4048-B1F1-E8688F52A867}">
      <dgm:prSet/>
      <dgm:spPr/>
      <dgm:t>
        <a:bodyPr/>
        <a:lstStyle/>
        <a:p>
          <a:endParaRPr lang="ru-RU"/>
        </a:p>
      </dgm:t>
    </dgm:pt>
    <dgm:pt modelId="{BFC5DDAE-C034-4779-862F-D1AA4B62D337}">
      <dgm:prSet phldrT="[Текст]" custT="1"/>
      <dgm:spPr/>
      <dgm:t>
        <a:bodyPr/>
        <a:lstStyle/>
        <a:p>
          <a:r>
            <a:rPr lang="ru-RU" sz="1600" b="1" kern="0" dirty="0" smtClean="0">
              <a:latin typeface="Cambria" pitchFamily="18" charset="0"/>
              <a:ea typeface="+mn-ea"/>
              <a:cs typeface="+mn-cs"/>
            </a:rPr>
            <a:t>7 организаций</a:t>
          </a:r>
        </a:p>
        <a:p>
          <a:r>
            <a:rPr lang="ru-RU" sz="1600" b="1" kern="0" dirty="0" smtClean="0">
              <a:latin typeface="Cambria" pitchFamily="18" charset="0"/>
              <a:ea typeface="+mn-ea"/>
              <a:cs typeface="+mn-cs"/>
            </a:rPr>
            <a:t>32 участника</a:t>
          </a:r>
        </a:p>
      </dgm:t>
    </dgm:pt>
    <dgm:pt modelId="{9309F1BC-6A55-4C23-A68B-B3E00C25B0DD}" type="parTrans" cxnId="{CFC59A50-5D41-4BD9-93F0-24833B604CBB}">
      <dgm:prSet/>
      <dgm:spPr/>
      <dgm:t>
        <a:bodyPr/>
        <a:lstStyle/>
        <a:p>
          <a:endParaRPr lang="ru-RU"/>
        </a:p>
      </dgm:t>
    </dgm:pt>
    <dgm:pt modelId="{13441C45-40D2-49A8-950D-6478495F9155}" type="sibTrans" cxnId="{CFC59A50-5D41-4BD9-93F0-24833B604CBB}">
      <dgm:prSet/>
      <dgm:spPr/>
      <dgm:t>
        <a:bodyPr/>
        <a:lstStyle/>
        <a:p>
          <a:endParaRPr lang="ru-RU"/>
        </a:p>
      </dgm:t>
    </dgm:pt>
    <dgm:pt modelId="{BEE53905-6BA7-4E38-AA06-DCD6E9668A5C}" type="pres">
      <dgm:prSet presAssocID="{142C2F98-D616-445B-8BAB-EB7C7E36AB6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25798C-D07E-40D7-BFD8-155B63F03A2D}" type="pres">
      <dgm:prSet presAssocID="{142C2F98-D616-445B-8BAB-EB7C7E36AB63}" presName="cycle" presStyleCnt="0"/>
      <dgm:spPr/>
      <dgm:t>
        <a:bodyPr/>
        <a:lstStyle/>
        <a:p>
          <a:endParaRPr lang="ru-RU"/>
        </a:p>
      </dgm:t>
    </dgm:pt>
    <dgm:pt modelId="{C225F07A-23E3-443F-BE8C-381FABD1B8B4}" type="pres">
      <dgm:prSet presAssocID="{142C2F98-D616-445B-8BAB-EB7C7E36AB63}" presName="centerShape" presStyleCnt="0"/>
      <dgm:spPr/>
      <dgm:t>
        <a:bodyPr/>
        <a:lstStyle/>
        <a:p>
          <a:endParaRPr lang="ru-RU"/>
        </a:p>
      </dgm:t>
    </dgm:pt>
    <dgm:pt modelId="{C572BBC3-6BE0-4215-8A7C-7CC24DDEF013}" type="pres">
      <dgm:prSet presAssocID="{142C2F98-D616-445B-8BAB-EB7C7E36AB63}" presName="connSite" presStyleLbl="node1" presStyleIdx="0" presStyleCnt="4"/>
      <dgm:spPr/>
      <dgm:t>
        <a:bodyPr/>
        <a:lstStyle/>
        <a:p>
          <a:endParaRPr lang="ru-RU"/>
        </a:p>
      </dgm:t>
    </dgm:pt>
    <dgm:pt modelId="{E2E6F2AD-1C17-4018-83E9-DC6182B0F3D9}" type="pres">
      <dgm:prSet presAssocID="{142C2F98-D616-445B-8BAB-EB7C7E36AB63}" presName="visible" presStyleLbl="node1" presStyleIdx="0" presStyleCnt="4" custScaleX="145758"/>
      <dgm:spPr/>
      <dgm:t>
        <a:bodyPr/>
        <a:lstStyle/>
        <a:p>
          <a:endParaRPr lang="ru-RU"/>
        </a:p>
      </dgm:t>
    </dgm:pt>
    <dgm:pt modelId="{B8392D4A-2259-4B35-ACBB-09157D5E521C}" type="pres">
      <dgm:prSet presAssocID="{95F5159B-AC02-4F51-A742-3572F618B8C6}" presName="Name25" presStyleLbl="parChTrans1D1" presStyleIdx="0" presStyleCnt="3"/>
      <dgm:spPr/>
      <dgm:t>
        <a:bodyPr/>
        <a:lstStyle/>
        <a:p>
          <a:endParaRPr lang="ru-RU"/>
        </a:p>
      </dgm:t>
    </dgm:pt>
    <dgm:pt modelId="{D3753D95-365E-42D4-9D96-9565BB10E259}" type="pres">
      <dgm:prSet presAssocID="{F0D73447-5D42-4334-BA21-7ABBEFB8A049}" presName="node" presStyleCnt="0"/>
      <dgm:spPr/>
      <dgm:t>
        <a:bodyPr/>
        <a:lstStyle/>
        <a:p>
          <a:endParaRPr lang="ru-RU"/>
        </a:p>
      </dgm:t>
    </dgm:pt>
    <dgm:pt modelId="{BDBB043F-90DD-4CD8-85BE-61E28F3BBEA0}" type="pres">
      <dgm:prSet presAssocID="{F0D73447-5D42-4334-BA21-7ABBEFB8A049}" presName="parentNode" presStyleLbl="node1" presStyleIdx="1" presStyleCnt="4" custScaleX="1730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9EA90-2A5F-4958-8542-81BCFAB12415}" type="pres">
      <dgm:prSet presAssocID="{F0D73447-5D42-4334-BA21-7ABBEFB8A049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F6F93-8136-4A26-97A5-5563E6D9A746}" type="pres">
      <dgm:prSet presAssocID="{413ED605-B463-4660-A602-509825DF6FF4}" presName="Name25" presStyleLbl="parChTrans1D1" presStyleIdx="1" presStyleCnt="3"/>
      <dgm:spPr/>
      <dgm:t>
        <a:bodyPr/>
        <a:lstStyle/>
        <a:p>
          <a:endParaRPr lang="ru-RU"/>
        </a:p>
      </dgm:t>
    </dgm:pt>
    <dgm:pt modelId="{49B93BE0-B9AE-409A-8222-F23F3351F078}" type="pres">
      <dgm:prSet presAssocID="{0F2E2828-2721-4484-88B9-7ACDB6C2C1E1}" presName="node" presStyleCnt="0"/>
      <dgm:spPr/>
      <dgm:t>
        <a:bodyPr/>
        <a:lstStyle/>
        <a:p>
          <a:endParaRPr lang="ru-RU"/>
        </a:p>
      </dgm:t>
    </dgm:pt>
    <dgm:pt modelId="{EA2F0F70-3DAD-4F9F-B53A-AE04A869EA3F}" type="pres">
      <dgm:prSet presAssocID="{0F2E2828-2721-4484-88B9-7ACDB6C2C1E1}" presName="parentNode" presStyleLbl="node1" presStyleIdx="2" presStyleCnt="4" custScaleX="176204" custLinFactNeighborX="63505" custLinFactNeighborY="43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360E98-4E97-4AC9-93FB-6B9D9025477D}" type="pres">
      <dgm:prSet presAssocID="{0F2E2828-2721-4484-88B9-7ACDB6C2C1E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10B8F-7FAD-45EF-8CE4-51C777DCF742}" type="pres">
      <dgm:prSet presAssocID="{9309F1BC-6A55-4C23-A68B-B3E00C25B0DD}" presName="Name25" presStyleLbl="parChTrans1D1" presStyleIdx="2" presStyleCnt="3"/>
      <dgm:spPr/>
      <dgm:t>
        <a:bodyPr/>
        <a:lstStyle/>
        <a:p>
          <a:endParaRPr lang="ru-RU"/>
        </a:p>
      </dgm:t>
    </dgm:pt>
    <dgm:pt modelId="{3E08969B-D090-44C6-A24C-AB951F18493F}" type="pres">
      <dgm:prSet presAssocID="{BFC5DDAE-C034-4779-862F-D1AA4B62D337}" presName="node" presStyleCnt="0"/>
      <dgm:spPr/>
      <dgm:t>
        <a:bodyPr/>
        <a:lstStyle/>
        <a:p>
          <a:endParaRPr lang="ru-RU"/>
        </a:p>
      </dgm:t>
    </dgm:pt>
    <dgm:pt modelId="{41602C59-7B24-4A6F-9643-E6741A90D635}" type="pres">
      <dgm:prSet presAssocID="{BFC5DDAE-C034-4779-862F-D1AA4B62D337}" presName="parentNode" presStyleLbl="node1" presStyleIdx="3" presStyleCnt="4" custScaleX="1753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E6569-2FF0-4B4A-B997-AE04AA6114D9}" type="pres">
      <dgm:prSet presAssocID="{BFC5DDAE-C034-4779-862F-D1AA4B62D33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A183A3-2E9E-49E8-BD11-1441CFEDC1CE}" type="presOf" srcId="{9309F1BC-6A55-4C23-A68B-B3E00C25B0DD}" destId="{14D10B8F-7FAD-45EF-8CE4-51C777DCF742}" srcOrd="0" destOrd="0" presId="urn:microsoft.com/office/officeart/2005/8/layout/radial2"/>
    <dgm:cxn modelId="{E0178A33-876A-45DF-86FA-0029670CA0C7}" type="presOf" srcId="{0F2E2828-2721-4484-88B9-7ACDB6C2C1E1}" destId="{EA2F0F70-3DAD-4F9F-B53A-AE04A869EA3F}" srcOrd="0" destOrd="0" presId="urn:microsoft.com/office/officeart/2005/8/layout/radial2"/>
    <dgm:cxn modelId="{B2CB210C-1A20-4048-B1F1-E8688F52A867}" srcId="{142C2F98-D616-445B-8BAB-EB7C7E36AB63}" destId="{0F2E2828-2721-4484-88B9-7ACDB6C2C1E1}" srcOrd="1" destOrd="0" parTransId="{413ED605-B463-4660-A602-509825DF6FF4}" sibTransId="{D4F3083B-19F6-496D-9120-F953FEB4FFC4}"/>
    <dgm:cxn modelId="{AF5ED283-EAFD-4B9F-9D17-F76507769E56}" type="presOf" srcId="{BFC5DDAE-C034-4779-862F-D1AA4B62D337}" destId="{41602C59-7B24-4A6F-9643-E6741A90D635}" srcOrd="0" destOrd="0" presId="urn:microsoft.com/office/officeart/2005/8/layout/radial2"/>
    <dgm:cxn modelId="{AF889211-F2AD-4560-8A78-9D8B74C28B64}" type="presOf" srcId="{413ED605-B463-4660-A602-509825DF6FF4}" destId="{9DAF6F93-8136-4A26-97A5-5563E6D9A746}" srcOrd="0" destOrd="0" presId="urn:microsoft.com/office/officeart/2005/8/layout/radial2"/>
    <dgm:cxn modelId="{DFCBF521-96BA-4B2B-8F0D-42259EA5C5B4}" type="presOf" srcId="{142C2F98-D616-445B-8BAB-EB7C7E36AB63}" destId="{BEE53905-6BA7-4E38-AA06-DCD6E9668A5C}" srcOrd="0" destOrd="0" presId="urn:microsoft.com/office/officeart/2005/8/layout/radial2"/>
    <dgm:cxn modelId="{CFC59A50-5D41-4BD9-93F0-24833B604CBB}" srcId="{142C2F98-D616-445B-8BAB-EB7C7E36AB63}" destId="{BFC5DDAE-C034-4779-862F-D1AA4B62D337}" srcOrd="2" destOrd="0" parTransId="{9309F1BC-6A55-4C23-A68B-B3E00C25B0DD}" sibTransId="{13441C45-40D2-49A8-950D-6478495F9155}"/>
    <dgm:cxn modelId="{CA373467-1CEC-4B4C-AA37-419D4DF0BF91}" type="presOf" srcId="{95F5159B-AC02-4F51-A742-3572F618B8C6}" destId="{B8392D4A-2259-4B35-ACBB-09157D5E521C}" srcOrd="0" destOrd="0" presId="urn:microsoft.com/office/officeart/2005/8/layout/radial2"/>
    <dgm:cxn modelId="{B3B0383C-F3E6-453B-8EFA-6709F0CF76F4}" srcId="{142C2F98-D616-445B-8BAB-EB7C7E36AB63}" destId="{F0D73447-5D42-4334-BA21-7ABBEFB8A049}" srcOrd="0" destOrd="0" parTransId="{95F5159B-AC02-4F51-A742-3572F618B8C6}" sibTransId="{F779CDB1-3AFB-4F05-B886-20EAB42086A8}"/>
    <dgm:cxn modelId="{B6050766-ABC6-4729-ACFD-410B1DC5495B}" type="presOf" srcId="{F0D73447-5D42-4334-BA21-7ABBEFB8A049}" destId="{BDBB043F-90DD-4CD8-85BE-61E28F3BBEA0}" srcOrd="0" destOrd="0" presId="urn:microsoft.com/office/officeart/2005/8/layout/radial2"/>
    <dgm:cxn modelId="{3E83344C-A493-4C36-8BC7-D9E5F328DD35}" type="presParOf" srcId="{BEE53905-6BA7-4E38-AA06-DCD6E9668A5C}" destId="{E225798C-D07E-40D7-BFD8-155B63F03A2D}" srcOrd="0" destOrd="0" presId="urn:microsoft.com/office/officeart/2005/8/layout/radial2"/>
    <dgm:cxn modelId="{21A253D5-5FBB-4C4F-BD56-75D2743C5E2D}" type="presParOf" srcId="{E225798C-D07E-40D7-BFD8-155B63F03A2D}" destId="{C225F07A-23E3-443F-BE8C-381FABD1B8B4}" srcOrd="0" destOrd="0" presId="urn:microsoft.com/office/officeart/2005/8/layout/radial2"/>
    <dgm:cxn modelId="{10D570BA-2A19-4605-8300-5D1A5561BF0B}" type="presParOf" srcId="{C225F07A-23E3-443F-BE8C-381FABD1B8B4}" destId="{C572BBC3-6BE0-4215-8A7C-7CC24DDEF013}" srcOrd="0" destOrd="0" presId="urn:microsoft.com/office/officeart/2005/8/layout/radial2"/>
    <dgm:cxn modelId="{62E34BB9-05AA-4C22-94F1-B33D2BD73D3E}" type="presParOf" srcId="{C225F07A-23E3-443F-BE8C-381FABD1B8B4}" destId="{E2E6F2AD-1C17-4018-83E9-DC6182B0F3D9}" srcOrd="1" destOrd="0" presId="urn:microsoft.com/office/officeart/2005/8/layout/radial2"/>
    <dgm:cxn modelId="{BA7F6BE8-0546-496B-B52E-6DA8F5B642D8}" type="presParOf" srcId="{E225798C-D07E-40D7-BFD8-155B63F03A2D}" destId="{B8392D4A-2259-4B35-ACBB-09157D5E521C}" srcOrd="1" destOrd="0" presId="urn:microsoft.com/office/officeart/2005/8/layout/radial2"/>
    <dgm:cxn modelId="{E8822660-D077-4D21-8309-86C56C458879}" type="presParOf" srcId="{E225798C-D07E-40D7-BFD8-155B63F03A2D}" destId="{D3753D95-365E-42D4-9D96-9565BB10E259}" srcOrd="2" destOrd="0" presId="urn:microsoft.com/office/officeart/2005/8/layout/radial2"/>
    <dgm:cxn modelId="{DBD46A41-4199-4BFC-BDF6-EA168A25B7BA}" type="presParOf" srcId="{D3753D95-365E-42D4-9D96-9565BB10E259}" destId="{BDBB043F-90DD-4CD8-85BE-61E28F3BBEA0}" srcOrd="0" destOrd="0" presId="urn:microsoft.com/office/officeart/2005/8/layout/radial2"/>
    <dgm:cxn modelId="{B8905E4B-3434-4574-9779-24867D364AE3}" type="presParOf" srcId="{D3753D95-365E-42D4-9D96-9565BB10E259}" destId="{4BA9EA90-2A5F-4958-8542-81BCFAB12415}" srcOrd="1" destOrd="0" presId="urn:microsoft.com/office/officeart/2005/8/layout/radial2"/>
    <dgm:cxn modelId="{36F45DD4-830C-460F-9B71-1803E166ABD8}" type="presParOf" srcId="{E225798C-D07E-40D7-BFD8-155B63F03A2D}" destId="{9DAF6F93-8136-4A26-97A5-5563E6D9A746}" srcOrd="3" destOrd="0" presId="urn:microsoft.com/office/officeart/2005/8/layout/radial2"/>
    <dgm:cxn modelId="{83825631-E30A-448D-8E2A-1D0429FC107E}" type="presParOf" srcId="{E225798C-D07E-40D7-BFD8-155B63F03A2D}" destId="{49B93BE0-B9AE-409A-8222-F23F3351F078}" srcOrd="4" destOrd="0" presId="urn:microsoft.com/office/officeart/2005/8/layout/radial2"/>
    <dgm:cxn modelId="{1FBD89D4-7F77-44E3-9C2C-39FAC780BE03}" type="presParOf" srcId="{49B93BE0-B9AE-409A-8222-F23F3351F078}" destId="{EA2F0F70-3DAD-4F9F-B53A-AE04A869EA3F}" srcOrd="0" destOrd="0" presId="urn:microsoft.com/office/officeart/2005/8/layout/radial2"/>
    <dgm:cxn modelId="{5203F2AE-1408-47CD-B8B8-50BA5098633A}" type="presParOf" srcId="{49B93BE0-B9AE-409A-8222-F23F3351F078}" destId="{32360E98-4E97-4AC9-93FB-6B9D9025477D}" srcOrd="1" destOrd="0" presId="urn:microsoft.com/office/officeart/2005/8/layout/radial2"/>
    <dgm:cxn modelId="{74152E7F-2C0B-43D0-B6BF-63E3CEFBDD4C}" type="presParOf" srcId="{E225798C-D07E-40D7-BFD8-155B63F03A2D}" destId="{14D10B8F-7FAD-45EF-8CE4-51C777DCF742}" srcOrd="5" destOrd="0" presId="urn:microsoft.com/office/officeart/2005/8/layout/radial2"/>
    <dgm:cxn modelId="{9F282D24-5D40-4D55-B808-E0EAFC3D82D0}" type="presParOf" srcId="{E225798C-D07E-40D7-BFD8-155B63F03A2D}" destId="{3E08969B-D090-44C6-A24C-AB951F18493F}" srcOrd="6" destOrd="0" presId="urn:microsoft.com/office/officeart/2005/8/layout/radial2"/>
    <dgm:cxn modelId="{DE172642-7011-4C62-97B2-58D674328FBE}" type="presParOf" srcId="{3E08969B-D090-44C6-A24C-AB951F18493F}" destId="{41602C59-7B24-4A6F-9643-E6741A90D635}" srcOrd="0" destOrd="0" presId="urn:microsoft.com/office/officeart/2005/8/layout/radial2"/>
    <dgm:cxn modelId="{CF4AE4F6-CCDE-4817-A280-8B60BF78FE2C}" type="presParOf" srcId="{3E08969B-D090-44C6-A24C-AB951F18493F}" destId="{1AFE6569-2FF0-4B4A-B997-AE04AA6114D9}" srcOrd="1" destOrd="0" presId="urn:microsoft.com/office/officeart/2005/8/layout/radial2"/>
  </dgm:cxnLst>
  <dgm:bg/>
  <dgm:whole/>
</dgm:dataModel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D8E799-1105-44C8-B6B7-595AC39B2CA7}">
      <dsp:nvSpPr>
        <dsp:cNvPr id="0" name=""/>
        <dsp:cNvSpPr/>
      </dsp:nvSpPr>
      <dsp:spPr>
        <a:xfrm rot="5400000">
          <a:off x="4724640" y="-2492500"/>
          <a:ext cx="1454991" cy="6809251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>
          <a:bevelT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Организация государственно-общественного управления в школе</a:t>
          </a:r>
          <a:endParaRPr lang="ru-RU" sz="1550" kern="1200" dirty="0">
            <a:latin typeface="Cambria" pitchFamily="18" charset="0"/>
          </a:endParaRP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Требования к формированию электронного </a:t>
          </a:r>
          <a:r>
            <a:rPr lang="ru-RU" sz="1550" kern="1200" dirty="0" err="1" smtClean="0">
              <a:latin typeface="Cambria" pitchFamily="18" charset="0"/>
            </a:rPr>
            <a:t>портфолио</a:t>
          </a:r>
          <a:r>
            <a:rPr lang="ru-RU" sz="1550" kern="1200" dirty="0" smtClean="0">
              <a:latin typeface="Cambria" pitchFamily="18" charset="0"/>
            </a:rPr>
            <a:t> педагогов</a:t>
          </a:r>
          <a:endParaRPr lang="ru-RU" sz="1550" kern="1200" dirty="0">
            <a:latin typeface="Cambria" pitchFamily="18" charset="0"/>
          </a:endParaRP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Система подготовки обучающихся к ГИА в 9, 11 классах</a:t>
          </a:r>
          <a:endParaRPr lang="ru-RU" sz="1550" kern="1200" dirty="0">
            <a:latin typeface="Cambria" pitchFamily="18" charset="0"/>
          </a:endParaRP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Социальное проектирование в деятельности классного коллектива</a:t>
          </a:r>
          <a:endParaRPr lang="ru-RU" sz="1550" kern="1200" dirty="0">
            <a:latin typeface="Cambria" pitchFamily="18" charset="0"/>
          </a:endParaRPr>
        </a:p>
      </dsp:txBody>
      <dsp:txXfrm rot="5400000">
        <a:off x="4724640" y="-2492500"/>
        <a:ext cx="1454991" cy="6809251"/>
      </dsp:txXfrm>
    </dsp:sp>
    <dsp:sp modelId="{04292DD5-6070-4DAC-B55B-20B29F4D89DF}">
      <dsp:nvSpPr>
        <dsp:cNvPr id="0" name=""/>
        <dsp:cNvSpPr/>
      </dsp:nvSpPr>
      <dsp:spPr>
        <a:xfrm>
          <a:off x="1517" y="2755"/>
          <a:ext cx="2045993" cy="181873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mbria" pitchFamily="18" charset="0"/>
            </a:rPr>
            <a:t>Управленческая деятельность</a:t>
          </a:r>
          <a:endParaRPr lang="ru-RU" sz="1600" b="1" kern="1200" dirty="0">
            <a:latin typeface="Cambria" pitchFamily="18" charset="0"/>
          </a:endParaRPr>
        </a:p>
      </dsp:txBody>
      <dsp:txXfrm>
        <a:off x="1517" y="2755"/>
        <a:ext cx="2045993" cy="1818738"/>
      </dsp:txXfrm>
    </dsp:sp>
    <dsp:sp modelId="{70EDAE1E-B54D-4EAB-B831-FE7D6FB90E20}">
      <dsp:nvSpPr>
        <dsp:cNvPr id="0" name=""/>
        <dsp:cNvSpPr/>
      </dsp:nvSpPr>
      <dsp:spPr>
        <a:xfrm rot="5400000">
          <a:off x="4724640" y="-582824"/>
          <a:ext cx="1454991" cy="6809251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>
          <a:bevelT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Организация исследовательской деятельности обучающихся </a:t>
          </a: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Интерактивные технологии в воспитывающей деятельности</a:t>
          </a: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Организация внеурочной деятельности обучающихся 5-х классов через ИОМ</a:t>
          </a: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Система дополнительного образования как способ организации пространства выбора при  реализации ООП</a:t>
          </a:r>
        </a:p>
      </dsp:txBody>
      <dsp:txXfrm rot="5400000">
        <a:off x="4724640" y="-582824"/>
        <a:ext cx="1454991" cy="6809251"/>
      </dsp:txXfrm>
    </dsp:sp>
    <dsp:sp modelId="{96E1C605-CFAB-4846-8048-D88D9FBCE429}">
      <dsp:nvSpPr>
        <dsp:cNvPr id="0" name=""/>
        <dsp:cNvSpPr/>
      </dsp:nvSpPr>
      <dsp:spPr>
        <a:xfrm>
          <a:off x="1517" y="1912431"/>
          <a:ext cx="2045993" cy="18187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mbria" pitchFamily="18" charset="0"/>
            </a:rPr>
            <a:t>Внеурочная деятельность и дополнительное образование в соответствии с ФГОС</a:t>
          </a:r>
          <a:endParaRPr lang="ru-RU" sz="1600" b="1" kern="1200" dirty="0">
            <a:latin typeface="Cambria" pitchFamily="18" charset="0"/>
          </a:endParaRPr>
        </a:p>
      </dsp:txBody>
      <dsp:txXfrm>
        <a:off x="1517" y="1912431"/>
        <a:ext cx="2045993" cy="1818738"/>
      </dsp:txXfrm>
    </dsp:sp>
    <dsp:sp modelId="{BE346748-C9CB-44FC-B803-CF3538215E23}">
      <dsp:nvSpPr>
        <dsp:cNvPr id="0" name=""/>
        <dsp:cNvSpPr/>
      </dsp:nvSpPr>
      <dsp:spPr>
        <a:xfrm rot="5400000">
          <a:off x="4724640" y="1326851"/>
          <a:ext cx="1454991" cy="6809251"/>
        </a:xfrm>
        <a:prstGeom prst="round2Same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Стратегия смыслового чтения и работа с текстом</a:t>
          </a: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Технологии, реализующие системно- деятельностный подход </a:t>
          </a: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50" kern="1200" dirty="0" smtClean="0">
              <a:latin typeface="Cambria" pitchFamily="18" charset="0"/>
            </a:rPr>
            <a:t>Обеспечение предметных и </a:t>
          </a:r>
          <a:r>
            <a:rPr lang="ru-RU" sz="1550" kern="1200" dirty="0" err="1" smtClean="0">
              <a:latin typeface="Cambria" pitchFamily="18" charset="0"/>
            </a:rPr>
            <a:t>метапредметных</a:t>
          </a:r>
          <a:r>
            <a:rPr lang="ru-RU" sz="1550" kern="1200" dirty="0" smtClean="0">
              <a:latin typeface="Cambria" pitchFamily="18" charset="0"/>
            </a:rPr>
            <a:t> результатов обучающихся через индивидуальное сопровождение в конкурсном и  олимпиадном движении</a:t>
          </a:r>
        </a:p>
      </dsp:txBody>
      <dsp:txXfrm rot="5400000">
        <a:off x="4724640" y="1326851"/>
        <a:ext cx="1454991" cy="6809251"/>
      </dsp:txXfrm>
    </dsp:sp>
    <dsp:sp modelId="{23F2B879-4C1A-4CB3-8632-BE8C94924025}">
      <dsp:nvSpPr>
        <dsp:cNvPr id="0" name=""/>
        <dsp:cNvSpPr/>
      </dsp:nvSpPr>
      <dsp:spPr>
        <a:xfrm>
          <a:off x="1517" y="3822107"/>
          <a:ext cx="2045993" cy="181873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mbria" pitchFamily="18" charset="0"/>
            </a:rPr>
            <a:t>Образовательная деятельность в соответствии с ФГОС</a:t>
          </a:r>
          <a:endParaRPr lang="ru-RU" sz="1600" b="1" kern="1200" dirty="0">
            <a:latin typeface="Cambria" pitchFamily="18" charset="0"/>
          </a:endParaRPr>
        </a:p>
      </dsp:txBody>
      <dsp:txXfrm>
        <a:off x="1517" y="3822107"/>
        <a:ext cx="2045993" cy="1818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6F58C-6390-4EF0-AD9E-383A7F9FF1A4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66CDD-549A-4029-9DE2-9DBA04D16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11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0669C-F597-4292-A7CE-BB10A87D2844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2DB9E-A629-47BE-A2DB-6A20B9C01B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6788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baseline="0" dirty="0" smtClean="0"/>
              <a:t>Аннотация:</a:t>
            </a:r>
            <a:r>
              <a:rPr lang="ru-RU" baseline="0" dirty="0" smtClean="0"/>
              <a:t> проект </a:t>
            </a:r>
            <a:r>
              <a:rPr lang="ru-RU" baseline="0" dirty="0" err="1" smtClean="0"/>
              <a:t>стажировочной</a:t>
            </a:r>
            <a:r>
              <a:rPr lang="ru-RU" baseline="0" dirty="0" smtClean="0"/>
              <a:t> площадки </a:t>
            </a:r>
            <a:r>
              <a:rPr lang="ru-RU" baseline="0" dirty="0" smtClean="0"/>
              <a:t>«Мобильное </a:t>
            </a:r>
            <a:r>
              <a:rPr lang="ru-RU" baseline="0" dirty="0" smtClean="0"/>
              <a:t>обучение</a:t>
            </a:r>
            <a:r>
              <a:rPr lang="ru-RU" baseline="0" dirty="0" smtClean="0"/>
              <a:t>» предполагает проведение обучающих мероприятий педагогическим коллективом МАОУ «Гимназия №2» для образовательных организаций города  Соликамска с выездом в эти образовательные организации. Обучающие мероприятия основаны на лучших управленческих и педагогических практиках МАОУ «Гимназия №2» по реализации ФГОС НОО и ФГОС ООО, организации образовательной деятельности в соответствии с ФЗ-273 «Об образовании в РФ». Сверхзадачей проекта является разработка и апробация модели сетевого взаимодействия образовательных организаций города по вопросам повышения квалификации педагогических работников.</a:t>
            </a:r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Модельный учебный план включает</a:t>
            </a:r>
            <a:r>
              <a:rPr lang="ru-RU" sz="14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основных направления стажировки.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управление образовательной организацией в условиях реализации ФГОС ДО, НОО, ООО и Федерального Закона «Об образовании в Российской Федерации»;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организация образовательной деятельности в соответствии с требованиями ФГОС;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организация внеурочной деятельности и дополнительного образования в соответствии с требованиями ФГОС (в том числе опыт по подготовке обучающихся к ГИА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работа с одаренными детьми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Каждое из направлений реализуется через 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избыточный перечень </a:t>
            </a:r>
            <a:r>
              <a:rPr lang="ru-RU" sz="14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конкретными темами и в различных формах: практических семинарах, мастер-классах, площадок успешности, консультаций и пр.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Приложением к модельному учебному плану 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будут аннотации всех </a:t>
            </a:r>
            <a:r>
              <a:rPr lang="ru-RU" sz="14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описанием содержания деятельности, формы проведения, указанием итогового продукта, имени ведущего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стажировку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Стажеры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муниципальные образовательные организации - осуществляют набор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 для своего педагогического коллектива/ части коллектива, управленческой команды, </a:t>
            </a: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моделируя  индивидуальный образовательный маршрут организации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Одна образовательная организация может включить в свой индивидуальный образовательный маршрут не более трех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практик.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организации-стажеры Согласуют со стажировочной площадкой индивидуальный образовательный маршрут организации, сроки и место проведения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Реализация заявленного проекта при соблюдении принципов организации деятельности</a:t>
            </a:r>
            <a:r>
              <a:rPr lang="ru-RU" baseline="0" dirty="0" smtClean="0"/>
              <a:t> обеспечит следующие положительные эффекты: (</a:t>
            </a:r>
            <a:r>
              <a:rPr lang="ru-RU" u="sng" baseline="0" dirty="0" smtClean="0"/>
              <a:t>по слайду – только для стажеров и Управления образования)</a:t>
            </a:r>
          </a:p>
          <a:p>
            <a:r>
              <a:rPr lang="ru-RU" u="sng" baseline="0" dirty="0" smtClean="0"/>
              <a:t>Организации-стажеры получат возможность:</a:t>
            </a:r>
            <a:endParaRPr lang="ru-RU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Проект будет считаться успешно реализованным, если мы достигнем ожидаемых результатов: (по слайду) Данные ожидаемые результаты мы определяем как целевые показатели для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деятельности стажерской площадки.</a:t>
            </a:r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Однако главным результатом мы будем считать </a:t>
            </a:r>
            <a:r>
              <a:rPr lang="ru-RU" sz="14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инновационный эффект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т.е.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b="1" i="1" kern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n-ea"/>
                <a:cs typeface="+mn-cs"/>
              </a:rPr>
              <a:t>создание новой модели сетевого взаимодействия и профессионального сотрудничества МОУ по вопросам повышения квалификации. </a:t>
            </a:r>
            <a:endParaRPr lang="ru-RU" sz="14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 проект,</a:t>
            </a:r>
            <a:r>
              <a:rPr lang="ru-RU" sz="14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возможно,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зародит </a:t>
            </a:r>
            <a:r>
              <a:rPr lang="ru-RU" sz="14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идею организации  </a:t>
            </a:r>
            <a:r>
              <a:rPr lang="ru-RU" sz="1400" b="1" u="sng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муниципального центра по обмену опытом и повышению квалификац</a:t>
            </a:r>
            <a:r>
              <a:rPr lang="ru-RU" sz="14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ии.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88" y="4343400"/>
            <a:ext cx="6286500" cy="46577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b="1" dirty="0" smtClean="0">
                <a:latin typeface="+mn-lt"/>
              </a:rPr>
              <a:t>Принцип мобильности участников образовательных отношений - как показатель </a:t>
            </a:r>
            <a:r>
              <a:rPr lang="ru-RU" b="1" dirty="0" err="1" smtClean="0">
                <a:latin typeface="+mn-lt"/>
              </a:rPr>
              <a:t>инновационности</a:t>
            </a:r>
            <a:r>
              <a:rPr lang="ru-RU" b="1" dirty="0" smtClean="0">
                <a:latin typeface="+mn-lt"/>
              </a:rPr>
              <a:t> проекта - </a:t>
            </a:r>
            <a:r>
              <a:rPr lang="ru-RU" dirty="0" smtClean="0">
                <a:latin typeface="+mn-lt"/>
              </a:rPr>
              <a:t> заключается в нескольких позициях: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1) гимназия в качестве стажерской площадки предлагает различные формы взаимодействия с организациями-стажерами, основная из которых – выезд для проведения стажировки в стажирующуюся организацию в случае проведения стажировок для всего или части педагогического коллектива организации; 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2) стажирующиеся организации при наличии спроса на ту или иную </a:t>
            </a:r>
            <a:r>
              <a:rPr lang="ru-RU" dirty="0" err="1" smtClean="0">
                <a:latin typeface="+mn-lt"/>
              </a:rPr>
              <a:t>стажировочную</a:t>
            </a:r>
            <a:r>
              <a:rPr lang="ru-RU" dirty="0" smtClean="0">
                <a:latin typeface="+mn-lt"/>
              </a:rPr>
              <a:t> практику у небольшого числа педагогов могут объединиться и самостоятельно выбрать место проведения стажировки;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3) стажировка по определенным темам может осуществляться в дистанционном режиме двумя способами: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latin typeface="+mn-lt"/>
              </a:rPr>
              <a:t>через предложенные к изучению методические кейсы, высылаемые на электронную почту стажирующейся организации или электронную почту отдельных педагогических работников, организацию обратной связи через выполнение и отправку заданий по каждому методическому кейсу;</a:t>
            </a:r>
          </a:p>
          <a:p>
            <a:pPr>
              <a:buFontTx/>
              <a:buChar char="-"/>
              <a:defRPr/>
            </a:pPr>
            <a:r>
              <a:rPr lang="ru-RU" dirty="0" smtClean="0">
                <a:latin typeface="+mn-lt"/>
              </a:rPr>
              <a:t> через организацию </a:t>
            </a:r>
            <a:r>
              <a:rPr lang="ru-RU" dirty="0" err="1" smtClean="0">
                <a:latin typeface="+mn-lt"/>
              </a:rPr>
              <a:t>вебинаров</a:t>
            </a:r>
            <a:r>
              <a:rPr lang="ru-RU" dirty="0" smtClean="0">
                <a:latin typeface="+mn-lt"/>
              </a:rPr>
              <a:t> со стороны гимназии для стажеров из разных образовательных организаций.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4) </a:t>
            </a:r>
            <a:r>
              <a:rPr lang="ru-RU" u="sng" dirty="0" smtClean="0">
                <a:latin typeface="+mn-lt"/>
              </a:rPr>
              <a:t>академическая мобильность </a:t>
            </a:r>
            <a:r>
              <a:rPr lang="ru-RU" dirty="0" smtClean="0">
                <a:latin typeface="+mn-lt"/>
              </a:rPr>
              <a:t>предусматривает внесение изменений в индивидуальный образовательный маршрут организации-стажера самой организацией в течение всего срока деятельности гимназии в качестве </a:t>
            </a:r>
            <a:r>
              <a:rPr lang="ru-RU" dirty="0" err="1" smtClean="0">
                <a:latin typeface="+mn-lt"/>
              </a:rPr>
              <a:t>стажировочной</a:t>
            </a:r>
            <a:r>
              <a:rPr lang="ru-RU" dirty="0" smtClean="0">
                <a:latin typeface="+mn-lt"/>
              </a:rPr>
              <a:t> площадки; 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5) муниципальные образовательные организации могут заключить или расторгнуть договор с гимназией о стажировке в течение всего срока деятельности гимназии в качестве стажировочной площадки;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6) </a:t>
            </a:r>
            <a:r>
              <a:rPr lang="ru-RU" dirty="0" err="1" smtClean="0">
                <a:latin typeface="+mn-lt"/>
              </a:rPr>
              <a:t>Стажировочная</a:t>
            </a:r>
            <a:r>
              <a:rPr lang="ru-RU" dirty="0" smtClean="0">
                <a:latin typeface="+mn-lt"/>
              </a:rPr>
              <a:t> площадка оперативно реагирует на запросы образовательных организаций. </a:t>
            </a:r>
          </a:p>
          <a:p>
            <a:pPr>
              <a:defRPr/>
            </a:pPr>
            <a:endParaRPr lang="ru-RU" dirty="0" smtClean="0">
              <a:latin typeface="+mn-lt"/>
            </a:endParaRPr>
          </a:p>
          <a:p>
            <a:pPr>
              <a:defRPr/>
            </a:pPr>
            <a:r>
              <a:rPr lang="ru-RU" dirty="0" smtClean="0">
                <a:latin typeface="+mn-lt"/>
              </a:rPr>
              <a:t>В основу образовательных отношений положены и иные принципы. Они так же представлены на экране.</a:t>
            </a:r>
          </a:p>
          <a:p>
            <a:pPr>
              <a:defRPr/>
            </a:pPr>
            <a:endParaRPr lang="ru-RU" b="1" dirty="0" smtClean="0">
              <a:latin typeface="+mn-lt"/>
            </a:endParaRPr>
          </a:p>
          <a:p>
            <a:pPr>
              <a:defRPr/>
            </a:pPr>
            <a:r>
              <a:rPr lang="ru-RU" b="1" dirty="0" err="1" smtClean="0">
                <a:latin typeface="+mn-lt"/>
              </a:rPr>
              <a:t>Стажировочная</a:t>
            </a:r>
            <a:r>
              <a:rPr lang="ru-RU" b="1" dirty="0" smtClean="0">
                <a:latin typeface="+mn-lt"/>
              </a:rPr>
              <a:t> площадка </a:t>
            </a:r>
            <a:r>
              <a:rPr lang="ru-RU" dirty="0" smtClean="0">
                <a:latin typeface="+mn-lt"/>
              </a:rPr>
              <a:t>реализует согласованные с ней индивидуальные образовательные маршруты организаций в течение 2015-2016 учебного года. </a:t>
            </a:r>
          </a:p>
          <a:p>
            <a:pPr>
              <a:defRPr/>
            </a:pPr>
            <a:r>
              <a:rPr lang="ru-RU" dirty="0" smtClean="0">
                <a:latin typeface="+mn-lt"/>
              </a:rPr>
              <a:t>Проводит </a:t>
            </a:r>
            <a:r>
              <a:rPr lang="ru-RU" b="1" dirty="0" smtClean="0">
                <a:latin typeface="+mn-lt"/>
              </a:rPr>
              <a:t>мониторинг удовлетворенности </a:t>
            </a:r>
            <a:r>
              <a:rPr lang="ru-RU" dirty="0" smtClean="0">
                <a:latin typeface="+mn-lt"/>
              </a:rPr>
              <a:t>стажеров проведением </a:t>
            </a:r>
            <a:r>
              <a:rPr lang="ru-RU" dirty="0" err="1" smtClean="0">
                <a:latin typeface="+mn-lt"/>
              </a:rPr>
              <a:t>стажировочных</a:t>
            </a:r>
            <a:r>
              <a:rPr lang="ru-RU" dirty="0" smtClean="0">
                <a:latin typeface="+mn-lt"/>
              </a:rPr>
              <a:t> практик. Готовит и представляет отчет о деятельности </a:t>
            </a:r>
            <a:r>
              <a:rPr lang="ru-RU" dirty="0" err="1" smtClean="0">
                <a:latin typeface="+mn-lt"/>
              </a:rPr>
              <a:t>стажировочной</a:t>
            </a:r>
            <a:r>
              <a:rPr lang="ru-RU" dirty="0" smtClean="0">
                <a:latin typeface="+mn-lt"/>
              </a:rPr>
              <a:t> площадки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Управление образования</a:t>
            </a:r>
            <a:r>
              <a:rPr lang="ru-RU" dirty="0" smtClean="0">
                <a:latin typeface="+mn-lt"/>
              </a:rPr>
              <a:t> администрации города Соликамска </a:t>
            </a:r>
            <a:r>
              <a:rPr lang="ru-RU" b="1" dirty="0" smtClean="0">
                <a:latin typeface="+mn-lt"/>
              </a:rPr>
              <a:t>оказывает информационную поддержку </a:t>
            </a:r>
            <a:r>
              <a:rPr lang="ru-RU" dirty="0" smtClean="0">
                <a:latin typeface="+mn-lt"/>
              </a:rPr>
              <a:t>стажировочной площадке, по необходимости </a:t>
            </a:r>
            <a:r>
              <a:rPr lang="ru-RU" b="1" dirty="0" smtClean="0">
                <a:latin typeface="+mn-lt"/>
              </a:rPr>
              <a:t>организует подвоз группы стажеров в МОУ </a:t>
            </a:r>
            <a:r>
              <a:rPr lang="ru-RU" dirty="0" smtClean="0">
                <a:latin typeface="+mn-lt"/>
              </a:rPr>
              <a:t>для проведения стажерских практик, </a:t>
            </a:r>
            <a:r>
              <a:rPr lang="ru-RU" b="1" dirty="0" smtClean="0">
                <a:latin typeface="+mn-lt"/>
              </a:rPr>
              <a:t>контролирует деятельность </a:t>
            </a:r>
            <a:r>
              <a:rPr lang="ru-RU" dirty="0" smtClean="0">
                <a:latin typeface="+mn-lt"/>
              </a:rPr>
              <a:t>стажерской площадки и </a:t>
            </a:r>
            <a:r>
              <a:rPr lang="ru-RU" b="1" dirty="0" smtClean="0">
                <a:latin typeface="+mn-lt"/>
              </a:rPr>
              <a:t>дает оценку по результатам деятельности, подтверждает прохождение стажировки стажирующихся организаций и педагогов</a:t>
            </a:r>
            <a:r>
              <a:rPr lang="ru-RU" dirty="0" smtClean="0">
                <a:latin typeface="+mn-lt"/>
              </a:rPr>
              <a:t>.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Методическим продуктом </a:t>
            </a:r>
            <a:r>
              <a:rPr lang="ru-RU" dirty="0" smtClean="0">
                <a:latin typeface="+mn-lt"/>
              </a:rPr>
              <a:t>деятельности стажерской площадки станет Сборник методических материалов «Инновационный поиск. Выпуск 7»</a:t>
            </a:r>
          </a:p>
          <a:p>
            <a:pPr>
              <a:defRPr/>
            </a:pPr>
            <a:endParaRPr lang="ru-RU" dirty="0" smtClean="0">
              <a:latin typeface="+mn-lt"/>
            </a:endParaRPr>
          </a:p>
          <a:p>
            <a:pPr>
              <a:defRPr/>
            </a:pPr>
            <a:r>
              <a:rPr lang="ru-RU" dirty="0" smtClean="0">
                <a:latin typeface="+mn-lt"/>
              </a:rPr>
              <a:t>В проекте представлены этапы реализации проекта и </a:t>
            </a:r>
            <a:r>
              <a:rPr lang="ru-RU" b="1" dirty="0" smtClean="0">
                <a:latin typeface="+mn-lt"/>
              </a:rPr>
              <a:t>план-график реализации проекта</a:t>
            </a:r>
            <a:r>
              <a:rPr lang="ru-RU" dirty="0" smtClean="0">
                <a:latin typeface="+mn-lt"/>
              </a:rPr>
              <a:t>. </a:t>
            </a:r>
            <a:r>
              <a:rPr lang="ru-RU" b="1" dirty="0" smtClean="0">
                <a:latin typeface="+mn-lt"/>
              </a:rPr>
              <a:t>П. 2.2., стр. 12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25419-945B-4FEA-BD67-93643A273A6A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88" y="4343400"/>
            <a:ext cx="6286500" cy="4657725"/>
          </a:xfrm>
        </p:spPr>
        <p:txBody>
          <a:bodyPr>
            <a:no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25419-945B-4FEA-BD67-93643A273A6A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88" y="4343400"/>
            <a:ext cx="6286500" cy="4657725"/>
          </a:xfrm>
        </p:spPr>
        <p:txBody>
          <a:bodyPr>
            <a:no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25419-945B-4FEA-BD67-93643A273A6A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88" y="4343400"/>
            <a:ext cx="6286500" cy="4657725"/>
          </a:xfrm>
        </p:spPr>
        <p:txBody>
          <a:bodyPr>
            <a:no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25419-945B-4FEA-BD67-93643A273A6A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Российское образование переживает сегодня сложное, но вместе с тем очень интересное время. Федеральным государственным образовательным стандартом, законом «Об образовании в РФ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</a:t>
            </a:r>
            <a:r>
              <a:rPr lang="ru-RU" sz="1200" b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Указом Президента РФ «О национальных целях и стратегических задачах развития Российской Федерации на период до 2024 года»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нами поставлена задача модернизировать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школу, сделать российское образование конкурентоспособным, а выпускника привести к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новым образовательным результатам. Однако перед любым руководителем и педагогом встает вопрос: как это сделать на практике, в условиях современной реальности, когда именно в практике, а не в теории рождаются способы и пути решения многих поставленных задач.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такой ситуации возникает, с одной стороны,  потребность развития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внутреннего потенциала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образовательных организаций, с другой -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консолидация усилий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образовательных организаций территории, их сетевое взаимодействие по обмену опытом.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Актуальность проекта заключается и в том, что, при развитой системе трансляции опыта на муниципальном и региональном уровнях для внедрения инноваций в практику работы педагога необходимы новые формы профессионального сотрудничества, влияющие на трудовое поведение педагогов, механизмы методической поддержки педагогов в реальной ситуации.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Стажировка как форма повышения квалификации позволяет, на наш взгляд, осваивать инновационные способы и средства профессиональной деятельности непосредственно в тех условиях, в которых они формировались, в контакте с авторами инноваций; осуществлять анализ собственного опыта и условий качественного изменения собственной деятельности, а на основе этого проектировать модель инновационной деятельности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управленческой команды, педагогического коллектива или отдельных педагогов, адаптированную к условиям конкретной образовательной организации.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 деятельность в качестве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стажировочной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площадки позволит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разработать и апробировать модель сетевого взаимодействия образовательных организаций города Соликамска по вопросам повышения квалификации педагогических работников на основе внутренних</a:t>
            </a:r>
            <a:r>
              <a:rPr lang="ru-RU" sz="1200" b="1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резервов образовательных организаций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главная инновационная идея проекта.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88" y="4343400"/>
            <a:ext cx="6286500" cy="4657725"/>
          </a:xfrm>
        </p:spPr>
        <p:txBody>
          <a:bodyPr>
            <a:no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25419-945B-4FEA-BD67-93643A273A6A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Инновационная деятельность гимназии ориентирована на совершенствование научно-педагогического, учебно-методического, правового, организационного, финансово-экономического, кадрового потенциала организации. Она осуществляется в форме реализации инновационных проектов и программ как институционального, так и муниципального и регионального уровней. Гимназия -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Инновационный центр ПКИПКРО по теме «Модернизация образовательной системы гимназии как условие развития одаренности учащихся» (2010 – 2011 годы);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Краевая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апробационная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площадка по теме «Введение ФГОС начального общего образования» (2010 – 2011 годы);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Центр инновационного опыта университетского округа ПГГПУ по теме  «Инновационные подходы к организации проектной и исследовательской деятельности в образовательном учреждении» (2011-2014 годы);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опытная педагогическая площадка муниципального уровня по теме «Организация внеурочной деятельности обучающихся второй ступени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условиях подготовки к внедрению ФГОС ООО» (2012-2014 годы).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инновационное образовательной учреждение на муниципальном уровне по теме «Гимназия – центр интеграции общего и дополнительного образования» (с 2014 года).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краевая опорная площадка по реализации проекта «Раннее обучение детей английскому языку» (2016 год).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муниципальный ресурсный центр «Английский для всех» (с 2017года),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муниципальная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площадка «Раннее обучение детей английскому языку» (с 2017года).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Гимназия отличается тем, что ведет большую инновационную</a:t>
            </a:r>
            <a:r>
              <a:rPr lang="ru-RU" baseline="0" dirty="0" smtClean="0"/>
              <a:t> деятельность внутри учреждения и успешно реализует институциональные </a:t>
            </a:r>
            <a:r>
              <a:rPr lang="ru-RU" baseline="0" dirty="0" smtClean="0"/>
              <a:t>проекты.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Административная команда и методическая служба гимназии имеет большой опыт в организации трансляции инновационного управленческого и педагогического опыта.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 </a:t>
            </a:r>
            <a:r>
              <a:rPr lang="ru-RU" dirty="0" smtClean="0"/>
              <a:t>целью систематизации лучших педагогических практик мы выпускаем сборник методических материалов «Инновационный поиск».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Результатом непрерывной инновационной деятельности стал большой опыт управленческой команды и педагогического коллектива по определенным направлениям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деятельности, актуальным в современный 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период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это, как нам кажется, позволяет гимназии 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претендовать на получение статуса «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стажировочная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площадка» муниципального уровня по вопросам системного подхода к совершенствованию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образовательной деятельности в условиях реализации ФГОС и ФЗ «Об образовании в РФ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и представлять лучшие управленческие и педагогические практики в рамках сетевого взаимодействия с образовательными организациями.</a:t>
            </a:r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Модель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стажировочной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площадки: МАОУ «Гимназия №2» предлагает образовательным организациям города Учебный план, содержащий избыточное количество  тем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стажировочных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практик. Образовательные организации формируют собственный образовательный маршрут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(выбирают не более 3 тем,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указывают примерную дату проведения практик). Педагогические команды МАОУ «Гимназия №2» осуществляют выезд в образовательные организации-стажеры согласно плану и осуществляют обучение </a:t>
            </a:r>
            <a:r>
              <a:rPr lang="ru-RU" sz="1600" baseline="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. коллективов, отдельных групп в форме интерактивных практик. По итогам деятельности лучшие педагогические практики МАОУ «Гимназия №2» войдут в сборник «Инновационный поиск», который будет представлен широкой общественности. Анализ деятельности </a:t>
            </a:r>
            <a:r>
              <a:rPr lang="ru-RU" sz="1600" baseline="0" dirty="0" err="1" smtClean="0">
                <a:latin typeface="Times New Roman" pitchFamily="18" charset="0"/>
                <a:cs typeface="Times New Roman" pitchFamily="18" charset="0"/>
              </a:rPr>
              <a:t>стажировочной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площадки как возможной модели сетевого взаимодействия образовательных организаций по вопросам повышения квалификации на основе внутренних резервов будет представлен для обсуждения на семинаре муниципального уровня.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Новизна </a:t>
            </a: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проекта основана в первую очередь</a:t>
            </a:r>
            <a:r>
              <a:rPr lang="ru-RU" sz="14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2 принципах: </a:t>
            </a:r>
          </a:p>
          <a:p>
            <a:pPr lvl="0"/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индивидуального моделирования учебных программ, </a:t>
            </a:r>
          </a:p>
          <a:p>
            <a:pPr lvl="0">
              <a:buFontTx/>
              <a:buChar char="-"/>
            </a:pP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мобильности </a:t>
            </a: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участников образовательных отношений. </a:t>
            </a:r>
          </a:p>
          <a:p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мобильности участников образовательных отношений - как показатель </a:t>
            </a:r>
            <a:r>
              <a:rPr lang="ru-RU" sz="14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инновационности</a:t>
            </a: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проекта -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заключается в нескольких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позициях:</a:t>
            </a:r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гимназия в качестве стажерской площадки предлагает различные формы взаимодействия с организациями-стажерами, основная из которых – выезд для проведения стажировки в стажирующуюся организацию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случае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проведения стажировок для всего или части педагогического коллектива организации;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стажирующиеся организации при наличии спроса на ту или иную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стажировочную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практику у небольшого числа педагогов могут объединиться и самостоятельно выбрать место проведения стажировки;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стажировка по определенным темам может осуществляться в дистанционном режиме двумя способами:</a:t>
            </a:r>
          </a:p>
          <a:p>
            <a:pPr>
              <a:buFontTx/>
              <a:buChar char="-"/>
            </a:pP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через предложенные к изучению методические кейсы, высылаемые на электронную почту стажирующейся организации или электронную почту отдельных педагогических работников, организацию обратной связи через выполнение и отправку заданий по каждому методическому кейсу;</a:t>
            </a:r>
          </a:p>
          <a:p>
            <a:pPr>
              <a:buFontTx/>
              <a:buChar char="-"/>
            </a:pP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через организацию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вебинаров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 стороны гимназии для стажеров из разных образовательных организаций.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академическая мобильность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предусматривает внесение изменений в индивидуальный образовательный маршрут организации-стажера самой организацией в течение всего срока деятельности гимназии в качестве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стажировочной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площадки;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5) муниципальные образовательные организации могут заключить или расторгнуть договор с гимназией о стажировке в течение всего срока деятельности гимназии в качестве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стажировочной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площадки;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6)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Стажировочная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площадка оперативно реагирует на запросы образовательных организаций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ru-RU" sz="14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4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Стажировочная</a:t>
            </a:r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площадка реализует согласованные с ней индивидуальные образовательные маршруты организаций в течение одного учебного года. </a:t>
            </a:r>
          </a:p>
          <a:p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Проводит мониторинг удовлетворенности стажеров проведением </a:t>
            </a:r>
            <a:r>
              <a:rPr lang="ru-RU" sz="14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практик. Готовит и представляет отчет о деятельности </a:t>
            </a:r>
            <a:r>
              <a:rPr lang="ru-RU" sz="14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стажировочной</a:t>
            </a:r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площадки</a:t>
            </a:r>
          </a:p>
          <a:p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Управление образования администрации города Соликамска оказывает информационную поддержку </a:t>
            </a:r>
            <a:r>
              <a:rPr lang="ru-RU" sz="14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стажировочной</a:t>
            </a:r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площадке, по возможности организует подвоз группы стажеров в МОУ для проведения стажерских практик, контролирует деятельность стажерской площадки и дает оценку по результатам деятельности, подтверждает прохождение стажировки стажирующихся организаций и педагогов. </a:t>
            </a:r>
          </a:p>
          <a:p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Методическим продуктом деятельности стажерской площадки станет Сборник методических материалов «Инновационный поиск. Выпуск 7»</a:t>
            </a:r>
          </a:p>
          <a:p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57166" y="4343400"/>
            <a:ext cx="6286544" cy="4657756"/>
          </a:xfrm>
        </p:spPr>
        <p:txBody>
          <a:bodyPr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Модельный учебный план включает</a:t>
            </a:r>
            <a:r>
              <a:rPr lang="ru-RU" sz="14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основных направления стажировки.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управление образовательной организацией в условиях реализации ФГОС ДО, НОО, ООО и Федерального Закона «Об образовании в Российской Федерации»;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организация образовательной деятельности в соответствии с требованиями ФГОС;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организация внеурочной деятельности и дополнительного образования в соответствии с требованиями ФГОС (в том числе опыт по подготовке обучающихся к ГИА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работа с одаренными детьми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Каждое из направлений реализуется через 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избыточный перечень </a:t>
            </a:r>
            <a:r>
              <a:rPr lang="ru-RU" sz="14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конкретными темами и в различных формах: практических семинарах, мастер-классах, площадок успешности, консультаций и пр.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Приложением к модельному учебному плану 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будут аннотации всех </a:t>
            </a:r>
            <a:r>
              <a:rPr lang="ru-RU" sz="14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 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описанием содержания деятельности, формы проведения, указанием итогового продукта, имени ведущего</a:t>
            </a:r>
            <a:r>
              <a: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стажировку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Стажеры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муниципальные образовательные организации - осуществляют набор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 для своего педагогического коллектива/ части коллектива, управленческой команды, </a:t>
            </a:r>
            <a:r>
              <a:rPr lang="ru-RU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моделируя  индивидуальный образовательный маршрут организации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Одна образовательная организация может включить в свой индивидуальный образовательный маршрут не более трех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практик. </a:t>
            </a:r>
          </a:p>
          <a:p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организации-стажеры Согласуют со стажировочной площадкой индивидуальный образовательный маршрут организации, сроки и место проведения </a:t>
            </a:r>
            <a:r>
              <a:rPr lang="ru-RU" sz="1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стажировочных</a:t>
            </a:r>
            <a:r>
              <a:rPr lang="ru-RU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практик.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2DB9E-A629-47BE-A2DB-6A20B9C01B3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692C-BF97-4CDE-85E9-0D35D92AD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7B20-BD96-4F61-95B5-A2467365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D2A52-0D59-4BED-95A1-63E96FD0C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6D44D-3E45-4037-BCA8-2911F1EBEA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CAA4D-5C7A-41FE-83AB-19D9847B2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088A-5FE1-45EF-9266-A98298695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000FB-BC9E-4EA7-A40E-E5CDE58D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B426-5751-4377-894B-50776AEA3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E7AA-1E4B-49A6-BE16-68E6EE7BB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D21A3-D12E-48F3-8413-312C3A235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85124-9224-4020-9E84-B49DEA59C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16F86-92B8-4EA5-8D34-FF768CEA4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14.jpeg"/><Relationship Id="rId5" Type="http://schemas.openxmlformats.org/officeDocument/2006/relationships/diagramLayout" Target="../diagrams/layout4.xml"/><Relationship Id="rId10" Type="http://schemas.openxmlformats.org/officeDocument/2006/relationships/image" Target="../media/image13.jpeg"/><Relationship Id="rId4" Type="http://schemas.openxmlformats.org/officeDocument/2006/relationships/diagramData" Target="../diagrams/data4.xml"/><Relationship Id="rId9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image" Target="../media/image1.jpeg"/><Relationship Id="rId7" Type="http://schemas.openxmlformats.org/officeDocument/2006/relationships/diagramData" Target="../diagrams/data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18.png"/><Relationship Id="rId5" Type="http://schemas.openxmlformats.org/officeDocument/2006/relationships/image" Target="../media/image16.jpeg"/><Relationship Id="rId10" Type="http://schemas.openxmlformats.org/officeDocument/2006/relationships/diagramColors" Target="../diagrams/colors5.xml"/><Relationship Id="rId4" Type="http://schemas.openxmlformats.org/officeDocument/2006/relationships/image" Target="../media/image15.jpeg"/><Relationship Id="rId9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150pr-schapovo-school.edusite.ru/images/fgos_logo.gif" TargetMode="Externa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22.jpeg"/><Relationship Id="rId5" Type="http://schemas.openxmlformats.org/officeDocument/2006/relationships/diagramLayout" Target="../diagrams/layout6.xml"/><Relationship Id="rId10" Type="http://schemas.openxmlformats.org/officeDocument/2006/relationships/image" Target="../media/image21.jpeg"/><Relationship Id="rId4" Type="http://schemas.openxmlformats.org/officeDocument/2006/relationships/diagramData" Target="../diagrams/data6.xml"/><Relationship Id="rId9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mailto:sgimn2@yandex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-24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2071678"/>
            <a:ext cx="81439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Стажировочная</a:t>
            </a:r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  площадка </a:t>
            </a:r>
            <a:r>
              <a:rPr lang="ru-RU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«Мобильное обучение</a:t>
            </a:r>
            <a:r>
              <a:rPr lang="ru-RU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»</a:t>
            </a:r>
          </a:p>
          <a:p>
            <a:pPr algn="ctr"/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(Возможная модель сетевого взаимодействия образовательных организаций по вопросам повышения квалификации педагогических работников)</a:t>
            </a:r>
            <a:endParaRPr lang="ru-RU" sz="16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250" y="1071546"/>
            <a:ext cx="4357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МАОУ «Гимназия №2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»,  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город Соликамск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72034" y="457200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Директор МАОУ «Гимназия №2»: </a:t>
            </a: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Иванова Раиса Павловна</a:t>
            </a:r>
          </a:p>
          <a:p>
            <a:endParaRPr lang="ru-RU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Разработчик и руководитель </a:t>
            </a:r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проекта:</a:t>
            </a:r>
          </a:p>
          <a:p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Ретунская Жанна Сергеевна, заместитель директора по НМР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7290" y="169111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Краевой конкурс </a:t>
            </a: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по организации методической работы </a:t>
            </a:r>
            <a:b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</a:b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на муниципальном и институциональном уровнях</a:t>
            </a:r>
          </a:p>
          <a:p>
            <a:pPr algn="ctr"/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«МЕТОДИСТ - 2018»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69511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85852" y="214290"/>
            <a:ext cx="67866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Реализация плана стажерской площадки «Мобильное обучение» 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214546" y="1500174"/>
            <a:ext cx="18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50" name="Схема 49"/>
          <p:cNvGraphicFramePr/>
          <p:nvPr/>
        </p:nvGraphicFramePr>
        <p:xfrm>
          <a:off x="1524000" y="1397000"/>
          <a:ext cx="7119966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-40000"/>
          </a:blip>
          <a:srcRect/>
          <a:stretch>
            <a:fillRect/>
          </a:stretch>
        </p:blipFill>
        <p:spPr bwMode="auto">
          <a:xfrm>
            <a:off x="0" y="0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57818" y="500042"/>
            <a:ext cx="2131027" cy="278608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оугольник 11"/>
          <p:cNvSpPr/>
          <p:nvPr/>
        </p:nvSpPr>
        <p:spPr>
          <a:xfrm>
            <a:off x="4837152" y="5000637"/>
            <a:ext cx="4449756" cy="164307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Прямоугольник 33"/>
          <p:cNvSpPr/>
          <p:nvPr/>
        </p:nvSpPr>
        <p:spPr>
          <a:xfrm>
            <a:off x="285720" y="357166"/>
            <a:ext cx="3286148" cy="24288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П</a:t>
            </a:r>
            <a:r>
              <a:rPr lang="ru-RU" sz="1400" b="1" kern="1200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раво выбора содержания и формы получения образовательных услуг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Практико-ориентированное обучение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Командная стажировка</a:t>
            </a:r>
            <a:endParaRPr lang="ru-RU" sz="1400" b="1" kern="1200" dirty="0" smtClean="0">
              <a:solidFill>
                <a:srgbClr val="FF0000"/>
              </a:solidFill>
              <a:latin typeface="Cambria" pitchFamily="18" charset="0"/>
              <a:ea typeface="Cambria Math" pitchFamily="18" charset="0"/>
            </a:endParaRP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Экономия временных и финансовых ресурсов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Обогащение идеями 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Собственные методические продукты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</a:rPr>
              <a:t>Анализ собственной деятельности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857884" y="1785926"/>
            <a:ext cx="3143272" cy="17859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990000"/>
                </a:solidFill>
                <a:latin typeface="Cambria Math" pitchFamily="18" charset="0"/>
                <a:ea typeface="Cambria Math" pitchFamily="18" charset="0"/>
              </a:rPr>
              <a:t>Обобщение и систематизация опыта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kern="1200" dirty="0" smtClean="0">
                <a:solidFill>
                  <a:srgbClr val="990000"/>
                </a:solidFill>
                <a:latin typeface="Cambria Math" pitchFamily="18" charset="0"/>
                <a:ea typeface="Cambria Math" pitchFamily="18" charset="0"/>
              </a:rPr>
              <a:t>Внешняя оценка деятельности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990000"/>
                </a:solidFill>
                <a:latin typeface="Cambria Math" pitchFamily="18" charset="0"/>
                <a:ea typeface="Cambria Math" pitchFamily="18" charset="0"/>
              </a:rPr>
              <a:t>Совершенствование профессионального мастерства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kern="1200" dirty="0" smtClean="0">
                <a:solidFill>
                  <a:srgbClr val="990000"/>
                </a:solidFill>
                <a:latin typeface="Cambria Math" pitchFamily="18" charset="0"/>
                <a:ea typeface="Cambria Math" pitchFamily="18" charset="0"/>
              </a:rPr>
              <a:t>Укрепление партнерских связей </a:t>
            </a:r>
            <a:r>
              <a:rPr lang="ru-RU" sz="1400" b="1" dirty="0" smtClean="0">
                <a:solidFill>
                  <a:srgbClr val="990000"/>
                </a:solidFill>
                <a:latin typeface="Cambria Math" pitchFamily="18" charset="0"/>
                <a:ea typeface="Cambria Math" pitchFamily="18" charset="0"/>
              </a:rPr>
              <a:t>с МОУ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smtClean="0">
                <a:solidFill>
                  <a:srgbClr val="990000"/>
                </a:solidFill>
                <a:latin typeface="Cambria Math" pitchFamily="18" charset="0"/>
                <a:ea typeface="Cambria Math" pitchFamily="18" charset="0"/>
              </a:rPr>
              <a:t>Укрепление имиджа гимназии и педагогов</a:t>
            </a:r>
            <a:endParaRPr lang="ru-RU" sz="1400" b="1" kern="1200" dirty="0" smtClean="0">
              <a:solidFill>
                <a:srgbClr val="99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57158" y="3071810"/>
            <a:ext cx="3214710" cy="17859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kern="1200" dirty="0" smtClean="0">
                <a:solidFill>
                  <a:srgbClr val="000066"/>
                </a:solidFill>
                <a:latin typeface="Cambria" pitchFamily="18" charset="0"/>
                <a:ea typeface="Cambria Math" pitchFamily="18" charset="0"/>
              </a:rPr>
              <a:t>Совершенствование открытой образовательной среды, информационного пространства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000066"/>
                </a:solidFill>
                <a:latin typeface="Cambria" pitchFamily="18" charset="0"/>
                <a:ea typeface="Cambria Math" pitchFamily="18" charset="0"/>
              </a:rPr>
              <a:t>Апробация новых форм сетевого взаимодействия МОУ</a:t>
            </a:r>
            <a:endParaRPr lang="ru-RU" sz="1400" b="1" kern="1200" dirty="0" smtClean="0">
              <a:solidFill>
                <a:srgbClr val="000066"/>
              </a:solidFill>
              <a:latin typeface="Cambria" pitchFamily="18" charset="0"/>
              <a:ea typeface="Cambria Math" pitchFamily="18" charset="0"/>
            </a:endParaRP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ru-RU" sz="1400" b="1" dirty="0" smtClean="0">
                <a:solidFill>
                  <a:srgbClr val="000066"/>
                </a:solidFill>
                <a:latin typeface="Cambria" pitchFamily="18" charset="0"/>
                <a:ea typeface="Cambria Math" pitchFamily="18" charset="0"/>
              </a:rPr>
              <a:t>Апробация альтернативных форм повышения квалификации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400" b="1" dirty="0" smtClean="0">
                <a:solidFill>
                  <a:srgbClr val="000066"/>
                </a:solidFill>
                <a:latin typeface="Cambria" pitchFamily="18" charset="0"/>
                <a:ea typeface="Cambria Math" pitchFamily="18" charset="0"/>
              </a:rPr>
              <a:t>Реализация внутренних ресурсов МОУ</a:t>
            </a:r>
            <a:endParaRPr lang="ru-RU" sz="1600" b="1" kern="1200" dirty="0" smtClean="0">
              <a:solidFill>
                <a:srgbClr val="000066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429256" y="198759"/>
            <a:ext cx="350046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Положительные эффекты деятельности </a:t>
            </a:r>
            <a:r>
              <a:rPr lang="ru-RU" sz="22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стажировочной</a:t>
            </a:r>
            <a:r>
              <a:rPr lang="ru-RU" sz="2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площадки</a:t>
            </a:r>
          </a:p>
        </p:txBody>
      </p:sp>
      <p:grpSp>
        <p:nvGrpSpPr>
          <p:cNvPr id="55" name="Группа 54"/>
          <p:cNvGrpSpPr/>
          <p:nvPr/>
        </p:nvGrpSpPr>
        <p:grpSpPr>
          <a:xfrm>
            <a:off x="61373" y="357166"/>
            <a:ext cx="9011221" cy="6429396"/>
            <a:chOff x="61373" y="357166"/>
            <a:chExt cx="9011221" cy="6929486"/>
          </a:xfrm>
        </p:grpSpPr>
        <p:grpSp>
          <p:nvGrpSpPr>
            <p:cNvPr id="51" name="Группа 50"/>
            <p:cNvGrpSpPr/>
            <p:nvPr/>
          </p:nvGrpSpPr>
          <p:grpSpPr>
            <a:xfrm>
              <a:off x="61373" y="357166"/>
              <a:ext cx="9011221" cy="6929486"/>
              <a:chOff x="71406" y="142900"/>
              <a:chExt cx="9011221" cy="7143752"/>
            </a:xfrm>
          </p:grpSpPr>
          <p:pic>
            <p:nvPicPr>
              <p:cNvPr id="17" name="Рисунок 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214382" y="142900"/>
                <a:ext cx="6858000" cy="7143752"/>
              </a:xfrm>
              <a:prstGeom prst="rect">
                <a:avLst/>
              </a:prstGeom>
            </p:spPr>
          </p:pic>
          <p:cxnSp>
            <p:nvCxnSpPr>
              <p:cNvPr id="22" name="Прямая соединительная линия 21"/>
              <p:cNvCxnSpPr/>
              <p:nvPr/>
            </p:nvCxnSpPr>
            <p:spPr>
              <a:xfrm rot="10800000" flipV="1">
                <a:off x="214282" y="2857494"/>
                <a:ext cx="3290420" cy="1"/>
              </a:xfrm>
              <a:prstGeom prst="line">
                <a:avLst/>
              </a:prstGeom>
              <a:ln w="22225">
                <a:solidFill>
                  <a:srgbClr val="FF151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flipH="1" flipV="1">
                <a:off x="214282" y="1482787"/>
                <a:ext cx="1" cy="1374680"/>
              </a:xfrm>
              <a:prstGeom prst="line">
                <a:avLst/>
              </a:prstGeom>
              <a:ln w="22225">
                <a:solidFill>
                  <a:srgbClr val="FF151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H="1" flipV="1">
                <a:off x="214282" y="3768832"/>
                <a:ext cx="1" cy="1374680"/>
              </a:xfrm>
              <a:prstGeom prst="line">
                <a:avLst/>
              </a:prstGeom>
              <a:ln w="22225">
                <a:solidFill>
                  <a:srgbClr val="00AC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10800000">
                <a:off x="5530414" y="3686629"/>
                <a:ext cx="3470711" cy="28123"/>
              </a:xfrm>
              <a:prstGeom prst="line">
                <a:avLst/>
              </a:prstGeom>
              <a:ln w="22225">
                <a:solidFill>
                  <a:srgbClr val="FFB13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flipH="1" flipV="1">
                <a:off x="9001123" y="2340072"/>
                <a:ext cx="1" cy="1374680"/>
              </a:xfrm>
              <a:prstGeom prst="line">
                <a:avLst/>
              </a:prstGeom>
              <a:ln w="22225">
                <a:solidFill>
                  <a:srgbClr val="FFB13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Овал 28"/>
              <p:cNvSpPr/>
              <p:nvPr/>
            </p:nvSpPr>
            <p:spPr>
              <a:xfrm>
                <a:off x="71406" y="1284309"/>
                <a:ext cx="224347" cy="233695"/>
              </a:xfrm>
              <a:prstGeom prst="ellipse">
                <a:avLst/>
              </a:prstGeom>
              <a:gradFill>
                <a:gsLst>
                  <a:gs pos="0">
                    <a:srgbClr val="FF151F"/>
                  </a:gs>
                  <a:gs pos="50000">
                    <a:srgbClr val="C00000"/>
                  </a:gs>
                  <a:gs pos="100000">
                    <a:srgbClr val="FF151F"/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71406" y="3552495"/>
                <a:ext cx="224347" cy="233695"/>
              </a:xfrm>
              <a:prstGeom prst="ellipse">
                <a:avLst/>
              </a:prstGeom>
              <a:gradFill>
                <a:gsLst>
                  <a:gs pos="0">
                    <a:srgbClr val="00ACE5"/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rgbClr val="00ACE5"/>
                  </a:gs>
                </a:gsLst>
              </a:gra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8858280" y="2195173"/>
                <a:ext cx="224347" cy="233695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214282" y="5143512"/>
                <a:ext cx="3429024" cy="0"/>
              </a:xfrm>
              <a:prstGeom prst="line">
                <a:avLst/>
              </a:prstGeom>
              <a:ln w="22225">
                <a:solidFill>
                  <a:srgbClr val="00AC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Прямоугольник 51"/>
            <p:cNvSpPr/>
            <p:nvPr/>
          </p:nvSpPr>
          <p:spPr>
            <a:xfrm rot="16200000">
              <a:off x="2819056" y="1707853"/>
              <a:ext cx="2143142" cy="584775"/>
            </a:xfrm>
            <a:prstGeom prst="rect">
              <a:avLst/>
            </a:prstGeom>
          </p:spPr>
          <p:txBody>
            <a:bodyPr vert="horz" wrap="square" anchor="ctr" anchorCtr="0">
              <a:spAutoFit/>
            </a:bodyPr>
            <a:lstStyle/>
            <a:p>
              <a:pPr lvl="0" algn="ctr"/>
              <a:r>
                <a:rPr lang="ru-RU" sz="1600" b="1" kern="0" dirty="0" smtClean="0">
                  <a:solidFill>
                    <a:schemeClr val="bg1"/>
                  </a:solidFill>
                  <a:latin typeface="Cambria" pitchFamily="18" charset="0"/>
                  <a:ea typeface="Cambria Math" pitchFamily="18" charset="0"/>
                </a:rPr>
                <a:t>Для организаций-стажеров</a:t>
              </a:r>
              <a:endParaRPr lang="ru-RU" sz="1600" kern="0" dirty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 rot="16200000">
              <a:off x="2890467" y="4057766"/>
              <a:ext cx="215268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80000"/>
                </a:lnSpc>
              </a:pPr>
              <a:r>
                <a:rPr lang="ru-RU" sz="1400" b="1" kern="0" dirty="0" smtClean="0">
                  <a:solidFill>
                    <a:schemeClr val="bg1"/>
                  </a:solidFill>
                  <a:latin typeface="Cambria" pitchFamily="18" charset="0"/>
                  <a:ea typeface="Cambria Math" pitchFamily="18" charset="0"/>
                </a:rPr>
                <a:t>Для муниципальной системы образования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 rot="16200000">
              <a:off x="4453576" y="2656266"/>
              <a:ext cx="179521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kern="0" dirty="0" smtClean="0">
                  <a:latin typeface="Cambria" pitchFamily="18" charset="0"/>
                  <a:ea typeface="Cambria Math" pitchFamily="18" charset="0"/>
                </a:rPr>
                <a:t>Для  МАОУ </a:t>
              </a:r>
              <a:r>
                <a:rPr lang="ru-RU" sz="1600" b="1" kern="0" dirty="0" err="1" smtClean="0">
                  <a:latin typeface="Cambria" pitchFamily="18" charset="0"/>
                  <a:ea typeface="Cambria Math" pitchFamily="18" charset="0"/>
                </a:rPr>
                <a:t>Гимназия</a:t>
              </a:r>
              <a:r>
                <a:rPr lang="ru-RU" sz="1600" b="1" dirty="0" err="1" smtClean="0">
                  <a:latin typeface="Cambria" pitchFamily="18" charset="0"/>
                </a:rPr>
                <a:t>№</a:t>
              </a:r>
              <a:r>
                <a:rPr lang="ru-RU" sz="1600" b="1" dirty="0" smtClean="0">
                  <a:latin typeface="Cambria" pitchFamily="18" charset="0"/>
                </a:rPr>
                <a:t> 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-40000"/>
          </a:blip>
          <a:srcRect/>
          <a:stretch>
            <a:fillRect/>
          </a:stretch>
        </p:blipFill>
        <p:spPr bwMode="auto">
          <a:xfrm>
            <a:off x="-71888" y="69511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0100" y="71414"/>
            <a:ext cx="7858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Ожидаемые результаты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1571604" y="928670"/>
            <a:ext cx="2145913" cy="1143008"/>
            <a:chOff x="3234126" y="-71684"/>
            <a:chExt cx="2145913" cy="1314807"/>
          </a:xfrm>
          <a:solidFill>
            <a:srgbClr val="9966FF"/>
          </a:solidFill>
          <a:scene3d>
            <a:camera prst="orthographicFront"/>
            <a:lightRig rig="flat" dir="t"/>
          </a:scene3d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3234126" y="-71684"/>
              <a:ext cx="2145913" cy="1314807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272635" y="-33175"/>
              <a:ext cx="2068895" cy="123778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>
                  <a:ln w="11430">
                    <a:noFill/>
                  </a:ln>
                  <a:solidFill>
                    <a:srgbClr val="002060"/>
                  </a:solidFill>
                  <a:latin typeface="Cambria" pitchFamily="18" charset="0"/>
                </a:rPr>
                <a:t>Не менее 40% школ-стажеров от общего количества</a:t>
              </a:r>
              <a:endParaRPr lang="ru-RU" sz="1600" b="1" i="1" dirty="0">
                <a:ln w="11430">
                  <a:noFill/>
                </a:ln>
                <a:solidFill>
                  <a:srgbClr val="002060"/>
                </a:solidFill>
                <a:latin typeface="Cambria" pitchFamily="18" charset="0"/>
              </a:endParaRPr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2928926" y="2428868"/>
            <a:ext cx="3214710" cy="1714512"/>
            <a:chOff x="1997" y="1314"/>
            <a:chExt cx="1889" cy="1009"/>
          </a:xfrm>
        </p:grpSpPr>
        <p:grpSp>
          <p:nvGrpSpPr>
            <p:cNvPr id="14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9" name="Oval 13"/>
              <p:cNvSpPr>
                <a:spLocks noChangeArrowheads="1"/>
              </p:cNvSpPr>
              <p:nvPr/>
            </p:nvSpPr>
            <p:spPr bwMode="gray">
              <a:xfrm>
                <a:off x="1994" y="1055"/>
                <a:ext cx="1905" cy="909"/>
              </a:xfrm>
              <a:prstGeom prst="ellipse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9999FF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9"/>
              </a:xfrm>
              <a:prstGeom prst="ellipse">
                <a:avLst/>
              </a:prstGeom>
              <a:solidFill>
                <a:srgbClr val="9966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5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gamma/>
                    <a:shade val="46275"/>
                    <a:invGamma/>
                  </a:srgbClr>
                </a:gs>
                <a:gs pos="100000">
                  <a:srgbClr val="4EA7EA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gray">
            <a:xfrm>
              <a:off x="2108" y="1318"/>
              <a:ext cx="1650" cy="824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alpha val="0"/>
                  </a:srgbClr>
                </a:gs>
                <a:gs pos="100000">
                  <a:srgbClr val="4EA7EA">
                    <a:gamma/>
                    <a:tint val="34902"/>
                    <a:invGamma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69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gamma/>
                    <a:shade val="79216"/>
                    <a:invGamma/>
                  </a:srgbClr>
                </a:gs>
                <a:gs pos="100000">
                  <a:srgbClr val="4EA7EA">
                    <a:alpha val="48000"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gray">
            <a:xfrm>
              <a:off x="2336" y="1407"/>
              <a:ext cx="1382" cy="622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gamma/>
                    <a:tint val="0"/>
                    <a:invGamma/>
                  </a:srgbClr>
                </a:gs>
                <a:gs pos="100000">
                  <a:srgbClr val="4EA7EA">
                    <a:alpha val="38000"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i="1" dirty="0" smtClean="0">
                  <a:ln w="11430">
                    <a:noFill/>
                  </a:ln>
                  <a:solidFill>
                    <a:srgbClr val="FF0000"/>
                  </a:solidFill>
                  <a:latin typeface="Georgia" pitchFamily="18" charset="0"/>
                </a:rPr>
                <a:t>Мобильное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i="1" dirty="0" smtClean="0">
                  <a:ln w="11430">
                    <a:noFill/>
                  </a:ln>
                  <a:solidFill>
                    <a:srgbClr val="FF0000"/>
                  </a:solidFill>
                  <a:latin typeface="Georgia" pitchFamily="18" charset="0"/>
                </a:rPr>
                <a:t>обучение</a:t>
              </a:r>
              <a:endParaRPr lang="ru-RU" b="1" i="1" dirty="0">
                <a:ln w="11430">
                  <a:noFill/>
                </a:ln>
                <a:solidFill>
                  <a:srgbClr val="FF0000"/>
                </a:solidFill>
                <a:latin typeface="Georgia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000629" y="1000108"/>
            <a:ext cx="2428892" cy="1143008"/>
            <a:chOff x="5769909" y="213820"/>
            <a:chExt cx="2217883" cy="1457806"/>
          </a:xfrm>
          <a:scene3d>
            <a:camera prst="orthographicFront"/>
            <a:lightRig rig="flat" dir="t"/>
          </a:scene3d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5769909" y="213820"/>
              <a:ext cx="2217883" cy="1457806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5812607" y="256518"/>
              <a:ext cx="2132487" cy="137241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>
                  <a:ln w="11430">
                    <a:noFill/>
                  </a:ln>
                  <a:solidFill>
                    <a:srgbClr val="002060"/>
                  </a:solidFill>
                  <a:latin typeface="Cambria" pitchFamily="18" charset="0"/>
                </a:rPr>
                <a:t>Степень удовлетворенности – не менее 75%</a:t>
              </a: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6786578" y="2643182"/>
            <a:ext cx="2286016" cy="1285884"/>
            <a:chOff x="5997361" y="2286007"/>
            <a:chExt cx="2360884" cy="1600830"/>
          </a:xfrm>
          <a:solidFill>
            <a:schemeClr val="accent6"/>
          </a:solidFill>
          <a:scene3d>
            <a:camera prst="orthographicFront"/>
            <a:lightRig rig="flat" dir="t"/>
          </a:scene3d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5997361" y="2286007"/>
              <a:ext cx="2360884" cy="1600830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6044248" y="2332894"/>
              <a:ext cx="2267110" cy="1507056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>
                  <a:ln w="11430">
                    <a:noFill/>
                  </a:ln>
                  <a:solidFill>
                    <a:srgbClr val="002060"/>
                  </a:solidFill>
                  <a:latin typeface="Cambria" pitchFamily="18" charset="0"/>
                </a:rPr>
                <a:t>Не менее 30% педагогов гимназии в роли стажеров</a:t>
              </a:r>
              <a:endParaRPr lang="ru-RU" sz="1600" b="1" i="1" dirty="0">
                <a:ln w="11430">
                  <a:noFill/>
                </a:ln>
                <a:solidFill>
                  <a:srgbClr val="002060"/>
                </a:solidFill>
                <a:latin typeface="Cambria" pitchFamily="18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42844" y="2643183"/>
            <a:ext cx="2213801" cy="1285884"/>
            <a:chOff x="808024" y="357189"/>
            <a:chExt cx="2142363" cy="1314807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808024" y="357189"/>
              <a:ext cx="2142363" cy="1314807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Скругленный прямоугольник 4"/>
            <p:cNvSpPr/>
            <p:nvPr/>
          </p:nvSpPr>
          <p:spPr>
            <a:xfrm>
              <a:off x="846533" y="395698"/>
              <a:ext cx="2065345" cy="123778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>
                  <a:ln w="11430">
                    <a:noFill/>
                  </a:ln>
                  <a:solidFill>
                    <a:srgbClr val="002060"/>
                  </a:solidFill>
                  <a:latin typeface="Cambria" pitchFamily="18" charset="0"/>
                </a:rPr>
                <a:t>Реализация модельного учебного плана в объеме не менее 50%</a:t>
              </a: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14282" y="4429132"/>
            <a:ext cx="2500330" cy="1214446"/>
            <a:chOff x="13335" y="2383633"/>
            <a:chExt cx="2303789" cy="1402584"/>
          </a:xfrm>
          <a:solidFill>
            <a:srgbClr val="FFCC66"/>
          </a:solidFill>
          <a:scene3d>
            <a:camera prst="orthographicFront"/>
            <a:lightRig rig="flat" dir="t"/>
          </a:scene3d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13335" y="2383633"/>
              <a:ext cx="2303789" cy="1402584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Скругленный прямоугольник 4"/>
            <p:cNvSpPr/>
            <p:nvPr/>
          </p:nvSpPr>
          <p:spPr>
            <a:xfrm>
              <a:off x="54415" y="2424713"/>
              <a:ext cx="2221629" cy="132042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>
                  <a:ln w="11430">
                    <a:noFill/>
                  </a:ln>
                  <a:solidFill>
                    <a:srgbClr val="002060"/>
                  </a:solidFill>
                  <a:latin typeface="Cambria" pitchFamily="18" charset="0"/>
                </a:rPr>
                <a:t>Сборник методических материалов «Инновационный поиск. Выпуск 7»</a:t>
              </a:r>
              <a:endParaRPr lang="ru-RU" sz="1600" b="1" i="1" dirty="0">
                <a:ln w="11430">
                  <a:noFill/>
                </a:ln>
                <a:solidFill>
                  <a:srgbClr val="002060"/>
                </a:solidFill>
                <a:latin typeface="Cambria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00034" y="5786454"/>
            <a:ext cx="8215370" cy="1000132"/>
            <a:chOff x="13335" y="1836735"/>
            <a:chExt cx="2303789" cy="2274394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43" name="Скругленный прямоугольник 42"/>
            <p:cNvSpPr/>
            <p:nvPr/>
          </p:nvSpPr>
          <p:spPr>
            <a:xfrm>
              <a:off x="13335" y="2383633"/>
              <a:ext cx="2303789" cy="1402584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Скругленный прямоугольник 4"/>
            <p:cNvSpPr/>
            <p:nvPr/>
          </p:nvSpPr>
          <p:spPr>
            <a:xfrm>
              <a:off x="13335" y="1836735"/>
              <a:ext cx="2303789" cy="227439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indent="44926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itchFamily="18" charset="0"/>
                  <a:ea typeface="+mj-ea"/>
                  <a:cs typeface="+mj-cs"/>
                </a:rPr>
                <a:t>Инновационный эффект: </a:t>
              </a:r>
            </a:p>
            <a:p>
              <a:pPr indent="449263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itchFamily="18" charset="0"/>
                  <a:ea typeface="+mj-ea"/>
                  <a:cs typeface="+mj-cs"/>
                </a:rPr>
                <a:t>создание и апробация модели сетевого взаимодействия МОУ по вопросам повышения </a:t>
              </a:r>
              <a:r>
                <a:rPr lang="ru-RU" sz="2000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itchFamily="18" charset="0"/>
                  <a:ea typeface="+mj-ea"/>
                  <a:cs typeface="+mj-cs"/>
                </a:rPr>
                <a:t>квалификации на основе внутренних резервов</a:t>
              </a:r>
              <a:endPara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357950" y="4357694"/>
            <a:ext cx="2018037" cy="1071570"/>
            <a:chOff x="13335" y="2383633"/>
            <a:chExt cx="2303789" cy="1402584"/>
          </a:xfrm>
          <a:solidFill>
            <a:srgbClr val="FF9999"/>
          </a:solidFill>
          <a:scene3d>
            <a:camera prst="orthographicFront"/>
            <a:lightRig rig="flat" dir="t"/>
          </a:scene3d>
        </p:grpSpPr>
        <p:sp>
          <p:nvSpPr>
            <p:cNvPr id="46" name="Скругленный прямоугольник 45"/>
            <p:cNvSpPr/>
            <p:nvPr/>
          </p:nvSpPr>
          <p:spPr>
            <a:xfrm>
              <a:off x="13335" y="2383633"/>
              <a:ext cx="2303789" cy="1402584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Скругленный прямоугольник 4"/>
            <p:cNvSpPr/>
            <p:nvPr/>
          </p:nvSpPr>
          <p:spPr>
            <a:xfrm>
              <a:off x="54415" y="2424713"/>
              <a:ext cx="2221629" cy="132042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>
                  <a:ln w="11430">
                    <a:noFill/>
                  </a:ln>
                  <a:solidFill>
                    <a:srgbClr val="002060"/>
                  </a:solidFill>
                  <a:latin typeface="Cambria" pitchFamily="18" charset="0"/>
                </a:rPr>
                <a:t>Укрепление партнерских связей МОУ</a:t>
              </a:r>
              <a:endParaRPr lang="ru-RU" sz="1600" b="1" i="1" dirty="0">
                <a:ln w="11430">
                  <a:noFill/>
                </a:ln>
                <a:solidFill>
                  <a:srgbClr val="002060"/>
                </a:solidFill>
                <a:latin typeface="Cambria" pitchFamily="18" charset="0"/>
              </a:endParaRPr>
            </a:p>
          </p:txBody>
        </p:sp>
      </p:grpSp>
      <p:sp>
        <p:nvSpPr>
          <p:cNvPr id="48" name="Freeform 10"/>
          <p:cNvSpPr>
            <a:spLocks/>
          </p:cNvSpPr>
          <p:nvPr/>
        </p:nvSpPr>
        <p:spPr bwMode="gray">
          <a:xfrm rot="21367098" flipH="1">
            <a:off x="5503892" y="3995435"/>
            <a:ext cx="851262" cy="1099598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50" name="Freeform 10"/>
          <p:cNvSpPr>
            <a:spLocks/>
          </p:cNvSpPr>
          <p:nvPr/>
        </p:nvSpPr>
        <p:spPr bwMode="gray">
          <a:xfrm rot="21077383" flipH="1">
            <a:off x="6191905" y="3380217"/>
            <a:ext cx="592253" cy="68260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gray">
          <a:xfrm rot="17418071" flipH="1">
            <a:off x="5842877" y="2004209"/>
            <a:ext cx="704850" cy="10001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51" name="Freeform 10"/>
          <p:cNvSpPr>
            <a:spLocks/>
          </p:cNvSpPr>
          <p:nvPr/>
        </p:nvSpPr>
        <p:spPr bwMode="gray">
          <a:xfrm rot="9233695" flipH="1">
            <a:off x="2326702" y="2154062"/>
            <a:ext cx="600175" cy="97362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52" name="Freeform 10"/>
          <p:cNvSpPr>
            <a:spLocks/>
          </p:cNvSpPr>
          <p:nvPr/>
        </p:nvSpPr>
        <p:spPr bwMode="gray">
          <a:xfrm rot="11426004" flipH="1">
            <a:off x="3728036" y="1412851"/>
            <a:ext cx="704850" cy="10001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gray">
          <a:xfrm rot="6740815" flipH="1">
            <a:off x="2548897" y="3611469"/>
            <a:ext cx="752333" cy="994929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54" name="Freeform 10"/>
          <p:cNvSpPr>
            <a:spLocks/>
          </p:cNvSpPr>
          <p:nvPr/>
        </p:nvSpPr>
        <p:spPr bwMode="gray">
          <a:xfrm rot="3929498" flipH="1">
            <a:off x="3685821" y="4646906"/>
            <a:ext cx="1450672" cy="77889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-71470" y="0"/>
            <a:ext cx="9215438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4"/>
          <p:cNvSpPr>
            <a:spLocks noChangeArrowheads="1"/>
          </p:cNvSpPr>
          <p:nvPr/>
        </p:nvSpPr>
        <p:spPr bwMode="gray">
          <a:xfrm>
            <a:off x="6286512" y="5072074"/>
            <a:ext cx="2286000" cy="7826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855ADA">
                  <a:gamma/>
                  <a:shade val="46275"/>
                  <a:invGamma/>
                </a:srgbClr>
              </a:gs>
              <a:gs pos="50000">
                <a:srgbClr val="855ADA"/>
              </a:gs>
              <a:gs pos="100000">
                <a:srgbClr val="855ADA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sz="1600" b="1" kern="0" dirty="0">
                <a:solidFill>
                  <a:schemeClr val="bg1"/>
                </a:solidFill>
                <a:latin typeface="Cambria" pitchFamily="18" charset="0"/>
              </a:rPr>
              <a:t> Задействовано </a:t>
            </a:r>
          </a:p>
          <a:p>
            <a:pPr algn="ctr" eaLnBrk="0" hangingPunct="0">
              <a:defRPr/>
            </a:pPr>
            <a:r>
              <a:rPr lang="ru-RU" sz="1600" b="1" kern="0" dirty="0">
                <a:solidFill>
                  <a:schemeClr val="bg1"/>
                </a:solidFill>
                <a:latin typeface="Cambria" pitchFamily="18" charset="0"/>
              </a:rPr>
              <a:t>22 педагога гимназии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12481" y="1285866"/>
            <a:ext cx="7785916" cy="1928111"/>
            <a:chOff x="985" y="1923"/>
            <a:chExt cx="3676" cy="899"/>
          </a:xfrm>
        </p:grpSpPr>
        <p:sp>
          <p:nvSpPr>
            <p:cNvPr id="49" name="AutoShape 4"/>
            <p:cNvSpPr>
              <a:spLocks noChangeArrowheads="1"/>
            </p:cNvSpPr>
            <p:nvPr/>
          </p:nvSpPr>
          <p:spPr bwMode="gray">
            <a:xfrm>
              <a:off x="985" y="1923"/>
              <a:ext cx="1079" cy="36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855ADA">
                    <a:gamma/>
                    <a:shade val="46275"/>
                    <a:invGamma/>
                  </a:srgbClr>
                </a:gs>
                <a:gs pos="50000">
                  <a:srgbClr val="855ADA"/>
                </a:gs>
                <a:gs pos="100000">
                  <a:srgbClr val="855AD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AutoShape 5"/>
            <p:cNvSpPr>
              <a:spLocks noChangeArrowheads="1"/>
            </p:cNvSpPr>
            <p:nvPr/>
          </p:nvSpPr>
          <p:spPr bwMode="gray">
            <a:xfrm>
              <a:off x="3582" y="1924"/>
              <a:ext cx="1079" cy="36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855ADA">
                    <a:gamma/>
                    <a:shade val="46275"/>
                    <a:invGamma/>
                  </a:srgbClr>
                </a:gs>
                <a:gs pos="50000">
                  <a:srgbClr val="855ADA"/>
                </a:gs>
                <a:gs pos="100000">
                  <a:srgbClr val="855AD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AutoShape 6"/>
            <p:cNvSpPr>
              <a:spLocks noChangeArrowheads="1"/>
            </p:cNvSpPr>
            <p:nvPr/>
          </p:nvSpPr>
          <p:spPr bwMode="gray">
            <a:xfrm>
              <a:off x="2300" y="2457"/>
              <a:ext cx="1078" cy="36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855ADA">
                    <a:gamma/>
                    <a:shade val="46275"/>
                    <a:invGamma/>
                  </a:srgbClr>
                </a:gs>
                <a:gs pos="50000">
                  <a:srgbClr val="855ADA"/>
                </a:gs>
                <a:gs pos="100000">
                  <a:srgbClr val="855AD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Text Box 7"/>
            <p:cNvSpPr txBox="1">
              <a:spLocks noChangeArrowheads="1"/>
            </p:cNvSpPr>
            <p:nvPr/>
          </p:nvSpPr>
          <p:spPr bwMode="gray">
            <a:xfrm>
              <a:off x="2335" y="2523"/>
              <a:ext cx="1016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kern="0" dirty="0" smtClean="0">
                  <a:solidFill>
                    <a:schemeClr val="bg1"/>
                  </a:solidFill>
                  <a:latin typeface="Cambria" pitchFamily="18" charset="0"/>
                </a:rPr>
                <a:t>ИОМ организаций - 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kern="0" dirty="0" smtClean="0">
                  <a:solidFill>
                    <a:schemeClr val="bg1"/>
                  </a:solidFill>
                  <a:latin typeface="Cambria" pitchFamily="18" charset="0"/>
                </a:rPr>
                <a:t>стажеров- 21</a:t>
              </a:r>
              <a:endParaRPr lang="en-US" sz="1600" b="1" kern="0" dirty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53" name="Text Box 8"/>
            <p:cNvSpPr txBox="1">
              <a:spLocks noChangeArrowheads="1"/>
            </p:cNvSpPr>
            <p:nvPr/>
          </p:nvSpPr>
          <p:spPr bwMode="gray">
            <a:xfrm>
              <a:off x="986" y="1990"/>
              <a:ext cx="1080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kern="0" dirty="0" smtClean="0">
                  <a:solidFill>
                    <a:schemeClr val="bg1"/>
                  </a:solidFill>
                  <a:latin typeface="Cambria" pitchFamily="18" charset="0"/>
                </a:rPr>
                <a:t>Модельный учебный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kern="0" dirty="0" smtClean="0">
                  <a:solidFill>
                    <a:schemeClr val="bg1"/>
                  </a:solidFill>
                  <a:latin typeface="Cambria" pitchFamily="18" charset="0"/>
                </a:rPr>
                <a:t> план – 20 тем</a:t>
              </a:r>
              <a:endParaRPr lang="en-US" sz="1600" b="1" kern="0" dirty="0">
                <a:solidFill>
                  <a:schemeClr val="bg1"/>
                </a:solidFill>
                <a:latin typeface="Cambria" pitchFamily="18" charset="0"/>
              </a:endParaRPr>
            </a:p>
          </p:txBody>
        </p:sp>
      </p:grpSp>
      <p:sp>
        <p:nvSpPr>
          <p:cNvPr id="26" name="Text Box 9"/>
          <p:cNvSpPr txBox="1">
            <a:spLocks noChangeArrowheads="1"/>
          </p:cNvSpPr>
          <p:nvPr/>
        </p:nvSpPr>
        <p:spPr bwMode="gray">
          <a:xfrm>
            <a:off x="6286512" y="1428736"/>
            <a:ext cx="22510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bg1"/>
                </a:solidFill>
                <a:latin typeface="Cambria" pitchFamily="18" charset="0"/>
              </a:rPr>
              <a:t>Стажерские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bg1"/>
                </a:solidFill>
                <a:latin typeface="Cambria" pitchFamily="18" charset="0"/>
              </a:rPr>
              <a:t>практики (план) - 57</a:t>
            </a:r>
            <a:endParaRPr lang="en-US" sz="1600" b="1" kern="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42976" y="71414"/>
            <a:ext cx="72866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CC0000"/>
                </a:solidFill>
                <a:effectLst>
                  <a:innerShdw blurRad="63500" dist="50800" dir="5400000">
                    <a:schemeClr val="accent1">
                      <a:lumMod val="50000"/>
                      <a:alpha val="50000"/>
                    </a:schemeClr>
                  </a:innerShdw>
                </a:effectLst>
                <a:latin typeface="Book Antiqua" pitchFamily="18" charset="0"/>
              </a:rPr>
              <a:t>Итоги деятельности </a:t>
            </a:r>
            <a:r>
              <a:rPr lang="ru-RU" altLang="ru-RU" sz="2400" b="1" dirty="0" err="1" smtClean="0">
                <a:solidFill>
                  <a:srgbClr val="CC0000"/>
                </a:solidFill>
                <a:effectLst>
                  <a:innerShdw blurRad="63500" dist="50800" dir="5400000">
                    <a:schemeClr val="accent1">
                      <a:lumMod val="50000"/>
                      <a:alpha val="50000"/>
                    </a:schemeClr>
                  </a:innerShdw>
                </a:effectLst>
                <a:latin typeface="Book Antiqua" pitchFamily="18" charset="0"/>
              </a:rPr>
              <a:t>стажировочной</a:t>
            </a:r>
            <a:r>
              <a:rPr lang="ru-RU" altLang="ru-RU" sz="2400" b="1" dirty="0" smtClean="0">
                <a:solidFill>
                  <a:srgbClr val="CC0000"/>
                </a:solidFill>
                <a:effectLst>
                  <a:innerShdw blurRad="63500" dist="50800" dir="5400000">
                    <a:schemeClr val="accent1">
                      <a:lumMod val="50000"/>
                      <a:alpha val="50000"/>
                    </a:schemeClr>
                  </a:innerShdw>
                </a:effectLst>
                <a:latin typeface="Book Antiqua" pitchFamily="18" charset="0"/>
              </a:rPr>
              <a:t> площадки «</a:t>
            </a:r>
            <a:r>
              <a:rPr lang="ru-RU" altLang="ru-RU" sz="2400" b="1" dirty="0">
                <a:solidFill>
                  <a:srgbClr val="CC0000"/>
                </a:solidFill>
                <a:effectLst>
                  <a:innerShdw blurRad="63500" dist="50800" dir="5400000">
                    <a:schemeClr val="accent1">
                      <a:lumMod val="50000"/>
                      <a:alpha val="50000"/>
                    </a:schemeClr>
                  </a:innerShdw>
                </a:effectLst>
                <a:latin typeface="Book Antiqua" pitchFamily="18" charset="0"/>
              </a:rPr>
              <a:t>Мобильное обучение»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286116" y="3786190"/>
            <a:ext cx="2786082" cy="107157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15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Общеобразовательные организации</a:t>
            </a:r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:  9</a:t>
            </a:r>
          </a:p>
          <a:p>
            <a:pPr algn="ctr"/>
            <a:r>
              <a:rPr lang="ru-RU" sz="15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ДОУ</a:t>
            </a:r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:  7      </a:t>
            </a:r>
          </a:p>
          <a:p>
            <a:pPr algn="ctr"/>
            <a:r>
              <a:rPr lang="ru-RU" sz="15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УДОД</a:t>
            </a:r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:  5</a:t>
            </a:r>
          </a:p>
          <a:p>
            <a:pPr algn="ctr"/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42910" y="2571744"/>
            <a:ext cx="2325356" cy="71438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Реализация плана - 16 </a:t>
            </a:r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тем – 80%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357950" y="2571744"/>
            <a:ext cx="2357454" cy="500066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Фактически – </a:t>
            </a:r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42 – 74%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8" name="Стрелка вниз 37"/>
          <p:cNvSpPr/>
          <p:nvPr/>
        </p:nvSpPr>
        <p:spPr>
          <a:xfrm>
            <a:off x="1142976" y="2143116"/>
            <a:ext cx="1500198" cy="357190"/>
          </a:xfrm>
          <a:prstGeom prst="downArrow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План 50</a:t>
            </a:r>
            <a:r>
              <a:rPr lang="ru-RU" sz="1200" b="1" dirty="0" smtClean="0"/>
              <a:t>%</a:t>
            </a:r>
            <a:endParaRPr lang="ru-RU" sz="1200" b="1" dirty="0"/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gray">
          <a:xfrm>
            <a:off x="857224" y="5072074"/>
            <a:ext cx="2500330" cy="7826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855ADA">
                  <a:gamma/>
                  <a:shade val="46275"/>
                  <a:invGamma/>
                </a:srgbClr>
              </a:gs>
              <a:gs pos="50000">
                <a:srgbClr val="855ADA"/>
              </a:gs>
              <a:gs pos="100000">
                <a:srgbClr val="855ADA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Cambria" pitchFamily="18" charset="0"/>
              </a:rPr>
              <a:t>Сборник </a:t>
            </a:r>
          </a:p>
          <a:p>
            <a:pPr algn="ctr" eaLnBrk="0" hangingPunct="0"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Cambria" pitchFamily="18" charset="0"/>
              </a:rPr>
              <a:t>«Инновационный поиск»</a:t>
            </a:r>
            <a:endParaRPr lang="ru-RU" sz="1600" b="1" kern="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428860" y="6072206"/>
            <a:ext cx="4572032" cy="571504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/>
                <a:solidFill>
                  <a:srgbClr val="C00000"/>
                </a:solidFill>
                <a:latin typeface="Georgia" pitchFamily="18" charset="0"/>
              </a:rPr>
              <a:t>Мониторинг удовлетворенности деятельностью площадки -  97%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3857620" y="3357562"/>
            <a:ext cx="1500198" cy="357190"/>
          </a:xfrm>
          <a:prstGeom prst="downArrow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План 30</a:t>
            </a:r>
            <a:r>
              <a:rPr lang="ru-RU" sz="1200" b="1" dirty="0" smtClean="0"/>
              <a:t>%</a:t>
            </a:r>
            <a:endParaRPr lang="ru-RU" sz="1200" b="1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643702" y="2143116"/>
            <a:ext cx="1500198" cy="357190"/>
          </a:xfrm>
          <a:prstGeom prst="downArrow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План 70</a:t>
            </a:r>
            <a:r>
              <a:rPr lang="ru-RU" sz="1200" b="1" dirty="0" smtClean="0"/>
              <a:t>%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0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-7146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Реализация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модельного учебного плана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стажерской площадки «Мобильное обучение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(выбор образовательных организаций – реализованные практики) </a:t>
            </a:r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406" y="1357313"/>
            <a:ext cx="2214578" cy="4857750"/>
            <a:chOff x="960" y="1104"/>
            <a:chExt cx="1104" cy="2688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Иванова </a:t>
              </a: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Р.П.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94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декабрь-февраль</a:t>
              </a: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2833212"/>
            <a:ext cx="207170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14282" y="1357298"/>
            <a:ext cx="200026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1) Формирование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имиджевой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культуры образовательной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организации 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2) Организация государственно-общественного управления в школе</a:t>
            </a:r>
          </a:p>
          <a:p>
            <a:pPr algn="ctr"/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357422" y="1357298"/>
            <a:ext cx="2214578" cy="4857750"/>
            <a:chOff x="960" y="1104"/>
            <a:chExt cx="1104" cy="2688"/>
          </a:xfrm>
        </p:grpSpPr>
        <p:sp>
          <p:nvSpPr>
            <p:cNvPr id="54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Шарапова Н.В.</a:t>
              </a:r>
            </a:p>
          </p:txBody>
        </p:sp>
        <p:sp>
          <p:nvSpPr>
            <p:cNvPr id="55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AutoShape 10"/>
            <p:cNvSpPr>
              <a:spLocks noChangeArrowheads="1"/>
            </p:cNvSpPr>
            <p:nvPr/>
          </p:nvSpPr>
          <p:spPr bwMode="gray">
            <a:xfrm rot="10800000" flipV="1">
              <a:off x="1093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ноябрь-февраль</a:t>
              </a: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2500298" y="1602106"/>
            <a:ext cx="192882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Система подготовки обучающихся к ГИА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в 9, 11 классах</a:t>
            </a:r>
          </a:p>
          <a:p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643438" y="1357298"/>
            <a:ext cx="2214546" cy="4857750"/>
            <a:chOff x="960" y="1104"/>
            <a:chExt cx="1104" cy="2688"/>
          </a:xfrm>
        </p:grpSpPr>
        <p:sp>
          <p:nvSpPr>
            <p:cNvPr id="35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Синельникова А.А.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ноябрь-январь</a:t>
              </a: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4643438" y="1428736"/>
            <a:ext cx="21431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1) Социальное проектирование в деятельности классного руководителя</a:t>
            </a:r>
          </a:p>
          <a:p>
            <a:pPr algn="ctr"/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2) Организация самоуправления обучающихся в школе</a:t>
            </a: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929454" y="1357298"/>
            <a:ext cx="2143140" cy="4857750"/>
            <a:chOff x="960" y="1104"/>
            <a:chExt cx="1104" cy="2688"/>
          </a:xfrm>
        </p:grpSpPr>
        <p:sp>
          <p:nvSpPr>
            <p:cNvPr id="29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Ретунская Ж.С.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AutoShape 10"/>
            <p:cNvSpPr>
              <a:spLocks noChangeArrowheads="1"/>
            </p:cNvSpPr>
            <p:nvPr/>
          </p:nvSpPr>
          <p:spPr bwMode="gray">
            <a:xfrm rot="10800000" flipV="1">
              <a:off x="1090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ноябрь-февраль</a:t>
              </a: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7000892" y="1500174"/>
            <a:ext cx="200026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1) Требования к формированию электронного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педагога</a:t>
            </a:r>
          </a:p>
          <a:p>
            <a:pPr algn="ctr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2) Методическое сопровождение педагога в его профессиональном развитии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69511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406" y="1357313"/>
            <a:ext cx="2143140" cy="4857750"/>
            <a:chOff x="960" y="1104"/>
            <a:chExt cx="1104" cy="2688"/>
          </a:xfrm>
          <a:solidFill>
            <a:srgbClr val="800080"/>
          </a:solidFill>
        </p:grpSpPr>
        <p:sp>
          <p:nvSpPr>
            <p:cNvPr id="23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Ковалева Т.В.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Мелехина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Бурмантова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М.А.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Кузьмина Е.А.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Клепикова О.Н.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Швецова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Т.В.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Хайшбашян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Т.Р.</a:t>
              </a:r>
              <a:endPara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4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357422" y="1357298"/>
            <a:ext cx="2143140" cy="4857750"/>
            <a:chOff x="960" y="1104"/>
            <a:chExt cx="1104" cy="2688"/>
          </a:xfrm>
        </p:grpSpPr>
        <p:sp>
          <p:nvSpPr>
            <p:cNvPr id="29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Малыхина Е.С.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Бехалова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К.И.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Мальцева Н.Н.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Клепикова О.Н.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февраль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643438" y="1357298"/>
            <a:ext cx="2143140" cy="4857750"/>
            <a:chOff x="960" y="1104"/>
            <a:chExt cx="1104" cy="2688"/>
          </a:xfrm>
        </p:grpSpPr>
        <p:sp>
          <p:nvSpPr>
            <p:cNvPr id="35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Шарапова Н.В.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Ковалева Т.В.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Ретунская Ж.С.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Матреничева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И.М.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Клепикова О.Н.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Мелехина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Николаева Н.С.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Малыхина Е.С.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февраль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929453" y="1357298"/>
            <a:ext cx="2214579" cy="4857750"/>
            <a:chOff x="960" y="1104"/>
            <a:chExt cx="1104" cy="268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Пантелеева Н.А.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Федорова А.В.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Николаева Н.С.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Мальцева Н.Н.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Пегушина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С.В.</a:t>
              </a:r>
              <a:endPara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42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март-апрель</a:t>
              </a: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06" y="1500174"/>
            <a:ext cx="20717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Формы организации современного урока.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Технологии системно-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деятельностного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подхода к организации образовательной деятельности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14546" y="1500174"/>
            <a:ext cx="18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1928802"/>
            <a:ext cx="1928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Стратегия смыслового чтения и работа с текстом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428860" y="1428736"/>
            <a:ext cx="20002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Обеспечение предметных и </a:t>
            </a:r>
            <a:r>
              <a:rPr lang="ru-RU" sz="1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метапредметных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результатов обучающихся через индивидуальное сопровождение в конкурсном и  олимпиадном движении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28696" y="5786454"/>
            <a:ext cx="13100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март-апрель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43438" y="1714488"/>
            <a:ext cx="21431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Обеспечение предметных и </a:t>
            </a:r>
            <a:r>
              <a:rPr lang="ru-RU" sz="1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метапредметных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результатов обучающихся через систему подготовки к итоговой аттестации</a:t>
            </a: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0" y="-7146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Реализация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модельного учебного плана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стажерской площадки «Мобильное обучение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(выбор образовательных организаций – реализованные практики) </a:t>
            </a:r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69511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406" y="1571646"/>
            <a:ext cx="2143140" cy="4857750"/>
            <a:chOff x="960" y="1104"/>
            <a:chExt cx="1104" cy="2688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93C052">
                    <a:gamma/>
                    <a:shade val="57647"/>
                    <a:invGamma/>
                  </a:srgbClr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Ретунская Ж.С.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Синельникова А.А.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Мелехина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Бурмантова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М.А.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Клепикова О.Н.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Ефремова Л.В.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24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93C0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AutoShape 7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9E0A8"/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357422" y="1571646"/>
            <a:ext cx="2143140" cy="4857750"/>
            <a:chOff x="960" y="1104"/>
            <a:chExt cx="1104" cy="2688"/>
          </a:xfrm>
        </p:grpSpPr>
        <p:sp>
          <p:nvSpPr>
            <p:cNvPr id="29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93C052">
                    <a:gamma/>
                    <a:shade val="57647"/>
                    <a:invGamma/>
                  </a:srgbClr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Синельникова А.А.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Поздеева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Бурмантова М.А.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Кузьмина Е.А.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Зеленина Е.Ю.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93C0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AutoShape 7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9E0A8"/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январь-март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643438" y="1571646"/>
            <a:ext cx="2143140" cy="4857750"/>
            <a:chOff x="960" y="1104"/>
            <a:chExt cx="1104" cy="2688"/>
          </a:xfrm>
        </p:grpSpPr>
        <p:sp>
          <p:nvSpPr>
            <p:cNvPr id="35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93C052">
                    <a:gamma/>
                    <a:shade val="57647"/>
                    <a:invGamma/>
                  </a:srgbClr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Синельникова А.А.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Мелехина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Бехалова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К.И.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Байсова Т.В.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Поздеева</a:t>
              </a: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 И.С.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Зеленина Е.Ю.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93C0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AutoShape 7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9E0A8"/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апрель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929421" y="1571646"/>
            <a:ext cx="2214579" cy="4857750"/>
            <a:chOff x="960" y="1104"/>
            <a:chExt cx="1104" cy="268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rgbClr val="93C052">
                    <a:gamma/>
                    <a:shade val="57647"/>
                    <a:invGamma/>
                  </a:srgbClr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Журавлева Г.Д.</a:t>
              </a:r>
              <a:endPara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42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rgbClr val="93C0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Музейная педагогика</a:t>
              </a:r>
              <a:endPara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43" name="AutoShape 7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9E0A8"/>
                </a:gs>
                <a:gs pos="100000">
                  <a:srgbClr val="93C05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AutoShape 10"/>
            <p:cNvSpPr>
              <a:spLocks noChangeArrowheads="1"/>
            </p:cNvSpPr>
            <p:nvPr/>
          </p:nvSpPr>
          <p:spPr bwMode="gray">
            <a:xfrm rot="10800000"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3C052"/>
                </a:gs>
                <a:gs pos="100000">
                  <a:srgbClr val="C9E0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06" y="1683427"/>
            <a:ext cx="207170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исследовательской деятельности обучающихся в интеграции общего и дополнительного образования как способ формирования УУД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214546" y="1500174"/>
            <a:ext cx="18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428860" y="2189141"/>
            <a:ext cx="2000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Интерактивные технологии в воспитывающей деятельности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6000768"/>
            <a:ext cx="1774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декабрь-февраль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43438" y="1827432"/>
            <a:ext cx="21431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внеурочной деятельности обучающихся 5-х классов через индивидуальные образовательные маршруты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500958" y="6000768"/>
            <a:ext cx="917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апрель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0" y="-7146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Реализация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модельного учебного плана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стажерской площадки «Мобильное обучение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(выбор образовательных организаций – реализованные практики) </a:t>
            </a:r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69850"/>
            <a:ext cx="9215438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AutoShape 5"/>
          <p:cNvSpPr>
            <a:spLocks noChangeArrowheads="1"/>
          </p:cNvSpPr>
          <p:nvPr/>
        </p:nvSpPr>
        <p:spPr bwMode="auto">
          <a:xfrm>
            <a:off x="2000232" y="5357826"/>
            <a:ext cx="1500198" cy="64293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8000">
                  <a:tint val="66000"/>
                  <a:satMod val="160000"/>
                </a:srgbClr>
              </a:gs>
              <a:gs pos="50000">
                <a:srgbClr val="008000">
                  <a:tint val="44500"/>
                  <a:satMod val="160000"/>
                </a:srgbClr>
              </a:gs>
              <a:gs pos="100000">
                <a:srgbClr val="008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8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организаций</a:t>
            </a:r>
          </a:p>
        </p:txBody>
      </p:sp>
      <p:sp>
        <p:nvSpPr>
          <p:cNvPr id="39" name="Freeform 10"/>
          <p:cNvSpPr>
            <a:spLocks/>
          </p:cNvSpPr>
          <p:nvPr/>
        </p:nvSpPr>
        <p:spPr bwMode="gray">
          <a:xfrm rot="5400000" flipH="1">
            <a:off x="2119525" y="4381277"/>
            <a:ext cx="1118735" cy="78581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7072330" y="2428877"/>
            <a:ext cx="2071670" cy="78581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8000">
                  <a:tint val="66000"/>
                  <a:satMod val="160000"/>
                </a:srgbClr>
              </a:gs>
              <a:gs pos="50000">
                <a:srgbClr val="008000">
                  <a:tint val="44500"/>
                  <a:satMod val="160000"/>
                </a:srgbClr>
              </a:gs>
              <a:gs pos="100000">
                <a:srgbClr val="008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Выездная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консультация-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практикум</a:t>
            </a:r>
          </a:p>
        </p:txBody>
      </p:sp>
      <p:sp>
        <p:nvSpPr>
          <p:cNvPr id="42" name="Freeform 10"/>
          <p:cNvSpPr>
            <a:spLocks/>
          </p:cNvSpPr>
          <p:nvPr/>
        </p:nvSpPr>
        <p:spPr bwMode="gray">
          <a:xfrm rot="7933231" flipH="1">
            <a:off x="5822502" y="2643576"/>
            <a:ext cx="1118735" cy="78581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43" name="Freeform 10"/>
          <p:cNvSpPr>
            <a:spLocks/>
          </p:cNvSpPr>
          <p:nvPr/>
        </p:nvSpPr>
        <p:spPr bwMode="gray">
          <a:xfrm rot="3533235" flipH="1">
            <a:off x="4423747" y="5146789"/>
            <a:ext cx="1118735" cy="78581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7572396" y="5072083"/>
            <a:ext cx="1500198" cy="64293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8000">
                  <a:tint val="66000"/>
                  <a:satMod val="160000"/>
                </a:srgbClr>
              </a:gs>
              <a:gs pos="50000">
                <a:srgbClr val="008000">
                  <a:tint val="44500"/>
                  <a:satMod val="160000"/>
                </a:srgbClr>
              </a:gs>
              <a:gs pos="100000">
                <a:srgbClr val="008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132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слушателей</a:t>
            </a:r>
          </a:p>
        </p:txBody>
      </p:sp>
      <p:sp>
        <p:nvSpPr>
          <p:cNvPr id="45" name="Freeform 10"/>
          <p:cNvSpPr>
            <a:spLocks/>
          </p:cNvSpPr>
          <p:nvPr/>
        </p:nvSpPr>
        <p:spPr bwMode="gray">
          <a:xfrm rot="844743" flipH="1">
            <a:off x="6365287" y="4767724"/>
            <a:ext cx="1118735" cy="78581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9999FF">
                  <a:gamma/>
                  <a:tint val="31765"/>
                  <a:invGamma/>
                </a:srgb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4000496" y="6143653"/>
            <a:ext cx="2428860" cy="64293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8000">
                  <a:tint val="66000"/>
                  <a:satMod val="160000"/>
                </a:srgbClr>
              </a:gs>
              <a:gs pos="50000">
                <a:srgbClr val="008000">
                  <a:tint val="44500"/>
                  <a:satMod val="160000"/>
                </a:srgbClr>
              </a:gs>
              <a:gs pos="100000">
                <a:srgbClr val="008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Удовлетворенность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1430"/>
                <a:solidFill>
                  <a:srgbClr val="000066"/>
                </a:solidFill>
                <a:latin typeface="Georgia" pitchFamily="18" charset="0"/>
              </a:rPr>
              <a:t> – 100 %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 l="23245" t="12183" r="23985" b="3752"/>
          <a:stretch>
            <a:fillRect/>
          </a:stretch>
        </p:blipFill>
        <p:spPr bwMode="auto">
          <a:xfrm>
            <a:off x="785786" y="1357298"/>
            <a:ext cx="2214578" cy="198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928926" y="3214695"/>
            <a:ext cx="4070357" cy="1643073"/>
            <a:chOff x="1997" y="1314"/>
            <a:chExt cx="1889" cy="1009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29" name="Oval 13"/>
              <p:cNvSpPr>
                <a:spLocks noChangeArrowheads="1"/>
              </p:cNvSpPr>
              <p:nvPr/>
            </p:nvSpPr>
            <p:spPr bwMode="gray">
              <a:xfrm>
                <a:off x="1994" y="1055"/>
                <a:ext cx="1905" cy="909"/>
              </a:xfrm>
              <a:prstGeom prst="ellipse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9999FF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9"/>
              </a:xfrm>
              <a:prstGeom prst="ellipse">
                <a:avLst/>
              </a:prstGeom>
              <a:gradFill rotWithShape="1">
                <a:gsLst>
                  <a:gs pos="0">
                    <a:srgbClr val="9999FF">
                      <a:gamma/>
                      <a:tint val="44314"/>
                      <a:invGamma/>
                    </a:srgbClr>
                  </a:gs>
                  <a:gs pos="100000">
                    <a:srgbClr val="9999FF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1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gamma/>
                    <a:shade val="46275"/>
                    <a:invGamma/>
                  </a:srgbClr>
                </a:gs>
                <a:gs pos="100000">
                  <a:srgbClr val="4EA7EA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Oval 16"/>
            <p:cNvSpPr>
              <a:spLocks noChangeArrowheads="1"/>
            </p:cNvSpPr>
            <p:nvPr/>
          </p:nvSpPr>
          <p:spPr bwMode="gray">
            <a:xfrm>
              <a:off x="2108" y="1318"/>
              <a:ext cx="1650" cy="824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alpha val="0"/>
                  </a:srgbClr>
                </a:gs>
                <a:gs pos="100000">
                  <a:srgbClr val="4EA7EA">
                    <a:gamma/>
                    <a:tint val="34902"/>
                    <a:invGamma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69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gamma/>
                    <a:shade val="79216"/>
                    <a:invGamma/>
                  </a:srgbClr>
                </a:gs>
                <a:gs pos="100000">
                  <a:srgbClr val="4EA7EA">
                    <a:alpha val="48000"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2"/>
            </a:xfrm>
            <a:prstGeom prst="ellipse">
              <a:avLst/>
            </a:prstGeom>
            <a:gradFill rotWithShape="1">
              <a:gsLst>
                <a:gs pos="0">
                  <a:srgbClr val="4EA7EA">
                    <a:gamma/>
                    <a:tint val="0"/>
                    <a:invGamma/>
                  </a:srgbClr>
                </a:gs>
                <a:gs pos="100000">
                  <a:srgbClr val="4EA7EA">
                    <a:alpha val="38000"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3428992" y="3357562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0" dirty="0" smtClean="0">
                <a:solidFill>
                  <a:srgbClr val="000066"/>
                </a:solidFill>
                <a:latin typeface="Cambria" pitchFamily="18" charset="0"/>
              </a:rPr>
              <a:t>Требования к формированию </a:t>
            </a:r>
          </a:p>
          <a:p>
            <a:pPr algn="ctr"/>
            <a:r>
              <a:rPr lang="ru-RU" b="1" kern="0" dirty="0" smtClean="0">
                <a:solidFill>
                  <a:srgbClr val="000066"/>
                </a:solidFill>
                <a:latin typeface="Cambria" pitchFamily="18" charset="0"/>
              </a:rPr>
              <a:t>электронного </a:t>
            </a:r>
            <a:r>
              <a:rPr lang="ru-RU" b="1" kern="0" dirty="0" err="1" smtClean="0">
                <a:solidFill>
                  <a:srgbClr val="000066"/>
                </a:solidFill>
                <a:latin typeface="Cambria" pitchFamily="18" charset="0"/>
              </a:rPr>
              <a:t>портфолио</a:t>
            </a:r>
            <a:r>
              <a:rPr lang="ru-RU" b="1" kern="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00364" y="214290"/>
            <a:ext cx="6143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Лучшие </a:t>
            </a:r>
            <a:r>
              <a:rPr lang="ru-RU" alt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стажировочные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практики</a:t>
            </a:r>
            <a:endParaRPr lang="ru-RU" alt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-71438" y="69850"/>
            <a:ext cx="9215438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Схема 21"/>
          <p:cNvGraphicFramePr/>
          <p:nvPr/>
        </p:nvGraphicFramePr>
        <p:xfrm>
          <a:off x="642910" y="928670"/>
          <a:ext cx="750099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C:\Documents and Settings\Редактор\Рабочий стол\IMG_135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06" y="4572008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Редактор\Рабочий стол\ММ\Новая папка\DSC0589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4500570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214290"/>
            <a:ext cx="6143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Лучшие </a:t>
            </a:r>
            <a:r>
              <a:rPr lang="ru-RU" alt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стажировочные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практики</a:t>
            </a:r>
            <a:endParaRPr lang="ru-RU" alt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8" name="Picture 2" descr="20170413_154941"/>
          <p:cNvPicPr>
            <a:picLocks noChangeAspect="1" noChangeArrowheads="1"/>
          </p:cNvPicPr>
          <p:nvPr/>
        </p:nvPicPr>
        <p:blipFill>
          <a:blip r:embed="rId10" cstate="print"/>
          <a:srcRect l="31250" r="12499" b="21738"/>
          <a:stretch>
            <a:fillRect/>
          </a:stretch>
        </p:blipFill>
        <p:spPr bwMode="auto">
          <a:xfrm>
            <a:off x="357158" y="500042"/>
            <a:ext cx="200026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E:\Сетевая\Презент\мастер-кл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785794"/>
            <a:ext cx="2500298" cy="187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-71438" y="0"/>
            <a:ext cx="9215438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Жанна\Desktop\Фото Мобильное обучение\20160128_160733.jpg"/>
          <p:cNvPicPr>
            <a:picLocks noChangeAspect="1" noChangeArrowheads="1"/>
          </p:cNvPicPr>
          <p:nvPr/>
        </p:nvPicPr>
        <p:blipFill>
          <a:blip r:embed="rId4" cstate="print"/>
          <a:srcRect l="24127" r="5215"/>
          <a:stretch>
            <a:fillRect/>
          </a:stretch>
        </p:blipFill>
        <p:spPr bwMode="auto">
          <a:xfrm rot="5400000">
            <a:off x="6429222" y="4196689"/>
            <a:ext cx="2804377" cy="2232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Жанна\Desktop\Фото Мобильное обучение\20160128_162634.jpg"/>
          <p:cNvPicPr>
            <a:picLocks noChangeAspect="1" noChangeArrowheads="1"/>
          </p:cNvPicPr>
          <p:nvPr/>
        </p:nvPicPr>
        <p:blipFill>
          <a:blip r:embed="rId5" cstate="print"/>
          <a:srcRect l="16705" t="7148" r="26425"/>
          <a:stretch>
            <a:fillRect/>
          </a:stretch>
        </p:blipFill>
        <p:spPr bwMode="auto">
          <a:xfrm rot="5400000">
            <a:off x="6577846" y="1208840"/>
            <a:ext cx="248916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Жанна\Desktop\Методическая работа\Фото Мобильное обучение\20160126_151622.jpg"/>
          <p:cNvPicPr>
            <a:picLocks noChangeAspect="1" noChangeArrowheads="1"/>
          </p:cNvPicPr>
          <p:nvPr/>
        </p:nvPicPr>
        <p:blipFill>
          <a:blip r:embed="rId6" cstate="print"/>
          <a:srcRect l="11654" r="24249"/>
          <a:stretch>
            <a:fillRect/>
          </a:stretch>
        </p:blipFill>
        <p:spPr bwMode="auto">
          <a:xfrm rot="5400000">
            <a:off x="-159248" y="4201326"/>
            <a:ext cx="2601630" cy="2283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/>
        </p:nvGraphicFramePr>
        <p:xfrm>
          <a:off x="1285852" y="1857364"/>
          <a:ext cx="6453158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071546"/>
            <a:ext cx="25050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000364" y="214290"/>
            <a:ext cx="6143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Лучшие </a:t>
            </a:r>
            <a:r>
              <a:rPr lang="ru-RU" alt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стажировочные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практики</a:t>
            </a:r>
            <a:endParaRPr lang="ru-RU" alt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0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-214346" y="1142984"/>
          <a:ext cx="5357818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5000628" y="1928802"/>
            <a:ext cx="500066" cy="150019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14942" y="1500174"/>
            <a:ext cx="4143404" cy="36933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6000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Использование </a:t>
            </a: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внутренних </a:t>
            </a: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резервов организации</a:t>
            </a:r>
            <a:endParaRPr lang="ru-RU" b="1" dirty="0" smtClean="0">
              <a:solidFill>
                <a:srgbClr val="000066"/>
              </a:solidFill>
              <a:latin typeface="Cambria" pitchFamily="18" charset="0"/>
            </a:endParaRPr>
          </a:p>
          <a:p>
            <a:pPr marL="36000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Профессиональная </a:t>
            </a: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открытость</a:t>
            </a:r>
          </a:p>
          <a:p>
            <a:pPr marL="36000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Консолидация </a:t>
            </a: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усилий и сетевое взаимодействие  образовательных организаций</a:t>
            </a:r>
          </a:p>
          <a:p>
            <a:pPr marL="36000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разработка и апробация новых форм  сетевого взаимодействия ОО</a:t>
            </a:r>
          </a:p>
          <a:p>
            <a:pPr marL="36000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66"/>
                </a:solidFill>
                <a:latin typeface="Cambria" pitchFamily="18" charset="0"/>
              </a:rPr>
              <a:t>Персонифицированная модель повышения квалификации</a:t>
            </a:r>
            <a:endParaRPr lang="ru-RU" b="1" dirty="0" smtClean="0">
              <a:solidFill>
                <a:srgbClr val="000066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142852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Актуализация проблемы </a:t>
            </a:r>
          </a:p>
        </p:txBody>
      </p:sp>
      <p:pic>
        <p:nvPicPr>
          <p:cNvPr id="9" name="Picture 5" descr="Картинка 51 из 485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214290"/>
            <a:ext cx="77735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8596" y="5429264"/>
            <a:ext cx="5429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Стажировочная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 площадка «Мобильное обучение»</a:t>
            </a:r>
          </a:p>
        </p:txBody>
      </p:sp>
      <p:sp>
        <p:nvSpPr>
          <p:cNvPr id="17" name="Стрелка углом 16"/>
          <p:cNvSpPr/>
          <p:nvPr/>
        </p:nvSpPr>
        <p:spPr>
          <a:xfrm rot="10800000">
            <a:off x="6429388" y="5357826"/>
            <a:ext cx="1136152" cy="78497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-71438" y="69850"/>
            <a:ext cx="9215438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Схема 21"/>
          <p:cNvGraphicFramePr/>
          <p:nvPr/>
        </p:nvGraphicFramePr>
        <p:xfrm>
          <a:off x="1714480" y="1142984"/>
          <a:ext cx="521497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428728" y="3214686"/>
            <a:ext cx="24064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kern="0" dirty="0" smtClean="0">
                <a:solidFill>
                  <a:schemeClr val="bg1"/>
                </a:solidFill>
                <a:latin typeface="Cambria" pitchFamily="18" charset="0"/>
              </a:rPr>
              <a:t>Организация </a:t>
            </a:r>
          </a:p>
          <a:p>
            <a:pPr algn="ctr"/>
            <a:r>
              <a:rPr lang="ru-RU" sz="1600" b="1" kern="0" dirty="0" smtClean="0">
                <a:solidFill>
                  <a:schemeClr val="bg1"/>
                </a:solidFill>
                <a:latin typeface="Cambria" pitchFamily="18" charset="0"/>
              </a:rPr>
              <a:t> современного урока. </a:t>
            </a:r>
          </a:p>
          <a:p>
            <a:pPr algn="ctr"/>
            <a:r>
              <a:rPr lang="ru-RU" sz="1600" b="1" kern="0" dirty="0" smtClean="0">
                <a:solidFill>
                  <a:schemeClr val="bg1"/>
                </a:solidFill>
                <a:latin typeface="Cambria" pitchFamily="18" charset="0"/>
              </a:rPr>
              <a:t>Технологии </a:t>
            </a:r>
          </a:p>
          <a:p>
            <a:pPr algn="ctr"/>
            <a:r>
              <a:rPr lang="ru-RU" sz="1600" b="1" kern="0" dirty="0" err="1" smtClean="0">
                <a:solidFill>
                  <a:schemeClr val="bg1"/>
                </a:solidFill>
                <a:latin typeface="Cambria" pitchFamily="18" charset="0"/>
              </a:rPr>
              <a:t>деятельностного</a:t>
            </a:r>
            <a:r>
              <a:rPr lang="ru-RU" sz="1600" b="1" kern="0" dirty="0" smtClean="0">
                <a:solidFill>
                  <a:schemeClr val="bg1"/>
                </a:solidFill>
                <a:latin typeface="Cambria" pitchFamily="18" charset="0"/>
              </a:rPr>
              <a:t> типа</a:t>
            </a:r>
          </a:p>
        </p:txBody>
      </p:sp>
      <p:pic>
        <p:nvPicPr>
          <p:cNvPr id="1026" name="Picture 2" descr="C:\Users\Жанна\Desktop\Новая папка\DSC0950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928670"/>
            <a:ext cx="278608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Жанна\Desktop\Новая папка\DSC0953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74" y="2857496"/>
            <a:ext cx="278608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Жанна\Desktop\Новая папка\DSC0954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786322"/>
            <a:ext cx="271461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Жанна\Desktop\Новая папка\DSC09525.JPG"/>
          <p:cNvPicPr>
            <a:picLocks noChangeAspect="1" noChangeArrowheads="1"/>
          </p:cNvPicPr>
          <p:nvPr/>
        </p:nvPicPr>
        <p:blipFill>
          <a:blip r:embed="rId11" cstate="print"/>
          <a:srcRect l="6977" r="2326"/>
          <a:stretch>
            <a:fillRect/>
          </a:stretch>
        </p:blipFill>
        <p:spPr bwMode="auto">
          <a:xfrm>
            <a:off x="0" y="843837"/>
            <a:ext cx="2786082" cy="1727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Редактор\Рабочий стол\Новая папка\DSC09530.JPG"/>
          <p:cNvPicPr>
            <a:picLocks noChangeAspect="1" noChangeArrowheads="1"/>
          </p:cNvPicPr>
          <p:nvPr/>
        </p:nvPicPr>
        <p:blipFill>
          <a:blip r:embed="rId12" cstate="print"/>
          <a:srcRect l="3878" r="13095" b="7569"/>
          <a:stretch>
            <a:fillRect/>
          </a:stretch>
        </p:blipFill>
        <p:spPr bwMode="auto">
          <a:xfrm>
            <a:off x="-32" y="5113348"/>
            <a:ext cx="2786082" cy="1744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000364" y="214290"/>
            <a:ext cx="6143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Лучшие </a:t>
            </a:r>
            <a:r>
              <a:rPr lang="ru-RU" alt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стажировочные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практики</a:t>
            </a:r>
            <a:endParaRPr lang="ru-RU" alt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-71888" y="0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2071678"/>
            <a:ext cx="81439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Стажировочная</a:t>
            </a:r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  площадка </a:t>
            </a:r>
            <a:r>
              <a:rPr lang="ru-RU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«Мобильное обучение</a:t>
            </a:r>
            <a:r>
              <a:rPr lang="ru-RU" sz="4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»</a:t>
            </a:r>
          </a:p>
          <a:p>
            <a:pPr algn="ctr"/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(Возможная модель сетевого взаимодействия образовательных организаций по вопросам повышения квалификации педагогических работников)</a:t>
            </a:r>
            <a:endParaRPr lang="ru-RU" sz="16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250" y="1071546"/>
            <a:ext cx="4357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МАОУ «Гимназия №2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»,  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город Соликамск</a:t>
            </a:r>
          </a:p>
          <a:p>
            <a:pPr algn="ctr"/>
            <a:r>
              <a:rPr lang="en-US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  <a:hlinkClick r:id="rId4"/>
              </a:rPr>
              <a:t>sgimn2@yandex.ru</a:t>
            </a: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; 8 (34253) 5-51-07</a:t>
            </a:r>
            <a:endParaRPr lang="ru-RU" sz="16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169111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Краевой конкурс </a:t>
            </a: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по организации методической работы </a:t>
            </a:r>
            <a:b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</a:b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на муниципальном и институциональном уровнях</a:t>
            </a:r>
          </a:p>
          <a:p>
            <a:pPr algn="ctr"/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«МЕТОДИСТ - 2018»</a:t>
            </a:r>
          </a:p>
        </p:txBody>
      </p:sp>
      <p:grpSp>
        <p:nvGrpSpPr>
          <p:cNvPr id="9" name="Группа 10"/>
          <p:cNvGrpSpPr/>
          <p:nvPr/>
        </p:nvGrpSpPr>
        <p:grpSpPr>
          <a:xfrm rot="20554611">
            <a:off x="426704" y="4294874"/>
            <a:ext cx="3930238" cy="2021083"/>
            <a:chOff x="500034" y="285729"/>
            <a:chExt cx="5660503" cy="2821086"/>
          </a:xfrm>
        </p:grpSpPr>
        <p:pic>
          <p:nvPicPr>
            <p:cNvPr id="10" name="Picture 2" descr="F:\1-30001.jpg"/>
            <p:cNvPicPr>
              <a:picLocks noChangeAspect="1" noChangeArrowheads="1"/>
            </p:cNvPicPr>
            <p:nvPr/>
          </p:nvPicPr>
          <p:blipFill>
            <a:blip r:embed="rId5" cstate="print"/>
            <a:srcRect l="2728"/>
            <a:stretch>
              <a:fillRect/>
            </a:stretch>
          </p:blipFill>
          <p:spPr bwMode="auto">
            <a:xfrm>
              <a:off x="2428860" y="285729"/>
              <a:ext cx="1901012" cy="2686496"/>
            </a:xfrm>
            <a:prstGeom prst="rect">
              <a:avLst/>
            </a:prstGeom>
            <a:noFill/>
          </p:spPr>
        </p:pic>
        <p:pic>
          <p:nvPicPr>
            <p:cNvPr id="11" name="Picture 3" descr="F:\1-30002.jpg"/>
            <p:cNvPicPr>
              <a:picLocks noChangeAspect="1" noChangeArrowheads="1"/>
            </p:cNvPicPr>
            <p:nvPr/>
          </p:nvPicPr>
          <p:blipFill>
            <a:blip r:embed="rId6" cstate="print"/>
            <a:srcRect l="3571" t="2598"/>
            <a:stretch>
              <a:fillRect/>
            </a:stretch>
          </p:blipFill>
          <p:spPr bwMode="auto">
            <a:xfrm rot="21246662">
              <a:off x="500034" y="428604"/>
              <a:ext cx="1928826" cy="2678211"/>
            </a:xfrm>
            <a:prstGeom prst="rect">
              <a:avLst/>
            </a:prstGeom>
            <a:noFill/>
          </p:spPr>
        </p:pic>
        <p:pic>
          <p:nvPicPr>
            <p:cNvPr id="12" name="Picture 4" descr="F:\1-30003.jpg"/>
            <p:cNvPicPr>
              <a:picLocks noChangeAspect="1" noChangeArrowheads="1"/>
            </p:cNvPicPr>
            <p:nvPr/>
          </p:nvPicPr>
          <p:blipFill>
            <a:blip r:embed="rId7" cstate="print"/>
            <a:srcRect l="4817" t="1672" b="1374"/>
            <a:stretch>
              <a:fillRect/>
            </a:stretch>
          </p:blipFill>
          <p:spPr bwMode="auto">
            <a:xfrm rot="557210">
              <a:off x="4272839" y="436486"/>
              <a:ext cx="1887698" cy="2643206"/>
            </a:xfrm>
            <a:prstGeom prst="rect">
              <a:avLst/>
            </a:prstGeom>
            <a:noFill/>
          </p:spPr>
        </p:pic>
      </p:grpSp>
      <p:sp>
        <p:nvSpPr>
          <p:cNvPr id="13" name="TextBox 12"/>
          <p:cNvSpPr txBox="1"/>
          <p:nvPr/>
        </p:nvSpPr>
        <p:spPr>
          <a:xfrm>
            <a:off x="2500234" y="6072206"/>
            <a:ext cx="6643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Приглашаем к сотрудничеству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!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4357694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Директор МАОУ «Гимназия №2»: </a:t>
            </a:r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Иванова Раиса Павловна</a:t>
            </a:r>
          </a:p>
          <a:p>
            <a:endParaRPr lang="ru-RU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Разработчик и руководитель </a:t>
            </a:r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проекта:</a:t>
            </a:r>
          </a:p>
          <a:p>
            <a:r>
              <a:rPr lang="ru-RU" sz="16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Ретунская Жанна Сергеевна, заместитель директора по НМР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-24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Потенциал МАОУ «Гимназия №2»</a:t>
            </a: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1406" y="857233"/>
            <a:ext cx="9072594" cy="4929222"/>
            <a:chOff x="1202259" y="1372655"/>
            <a:chExt cx="7529280" cy="4198967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gray">
            <a:xfrm>
              <a:off x="1202259" y="2102909"/>
              <a:ext cx="3164434" cy="3396490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99FF">
                    <a:gamma/>
                    <a:tint val="60784"/>
                    <a:invGamma/>
                    <a:alpha val="12000"/>
                  </a:srgbClr>
                </a:gs>
                <a:gs pos="50000">
                  <a:srgbClr val="9999FF"/>
                </a:gs>
                <a:gs pos="100000">
                  <a:srgbClr val="9999FF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gray">
            <a:xfrm>
              <a:off x="1426848" y="2334988"/>
              <a:ext cx="2640924" cy="2835800"/>
            </a:xfrm>
            <a:prstGeom prst="ellipse">
              <a:avLst/>
            </a:prstGeom>
            <a:gradFill rotWithShape="1">
              <a:gsLst>
                <a:gs pos="0">
                  <a:srgbClr val="93C052">
                    <a:gamma/>
                    <a:tint val="56471"/>
                    <a:invGamma/>
                  </a:srgbClr>
                </a:gs>
                <a:gs pos="100000">
                  <a:srgbClr val="93C052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smtClean="0">
                  <a:solidFill>
                    <a:srgbClr val="000066"/>
                  </a:solidFill>
                  <a:latin typeface="Cambria" pitchFamily="18" charset="0"/>
                </a:rPr>
                <a:t>МАОУ «Гимназия №2» -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smtClean="0">
                  <a:solidFill>
                    <a:srgbClr val="000066"/>
                  </a:solidFill>
                  <a:latin typeface="Cambria" pitchFamily="18" charset="0"/>
                </a:rPr>
                <a:t> инновационное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smtClean="0">
                  <a:solidFill>
                    <a:srgbClr val="000066"/>
                  </a:solidFill>
                  <a:latin typeface="Cambria" pitchFamily="18" charset="0"/>
                </a:rPr>
                <a:t>образовательное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smtClean="0">
                  <a:solidFill>
                    <a:srgbClr val="000066"/>
                  </a:solidFill>
                  <a:latin typeface="Cambria" pitchFamily="18" charset="0"/>
                </a:rPr>
                <a:t>учреждение</a:t>
              </a:r>
              <a:endParaRPr lang="ru-RU" sz="2000" b="1" kern="0" dirty="0">
                <a:solidFill>
                  <a:srgbClr val="000066"/>
                </a:solidFill>
                <a:latin typeface="Cambria" pitchFamily="18" charset="0"/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3892964" y="1372655"/>
              <a:ext cx="4838575" cy="73025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EA7EA"/>
                </a:gs>
                <a:gs pos="100000">
                  <a:srgbClr val="4EA7EA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Инновационный центр ПКИПКРО</a:t>
              </a:r>
            </a:p>
            <a:p>
              <a:pPr algn="ctr" eaLnBrk="0" hangingPunct="0"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по работе с одаренными детьми</a:t>
              </a:r>
            </a:p>
            <a:p>
              <a:pPr algn="ctr" eaLnBrk="0" hangingPunct="0">
                <a:defRPr/>
              </a:pPr>
              <a:r>
                <a:rPr lang="ru-RU" sz="14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(2010 – 2011 годы)</a:t>
              </a:r>
              <a:endParaRPr lang="en-US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gray">
            <a:xfrm>
              <a:off x="4344411" y="2163764"/>
              <a:ext cx="4387128" cy="7302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55ADA"/>
                </a:gs>
                <a:gs pos="100000">
                  <a:srgbClr val="855ADA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Краевая </a:t>
              </a:r>
              <a:r>
                <a:rPr lang="ru-RU" b="1" kern="0" dirty="0" err="1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апробационная</a:t>
              </a: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площадка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«Введение ФГОС НОО»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(2010 – 2011 годы)</a:t>
              </a:r>
              <a:endParaRPr lang="en-US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4022831" y="4780511"/>
              <a:ext cx="4708708" cy="7911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EA7EA"/>
                </a:gs>
                <a:gs pos="100000">
                  <a:srgbClr val="4EA7EA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Инновационное образовательной учреждение</a:t>
              </a:r>
            </a:p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«Гимназия – центр интеграции общего и</a:t>
              </a:r>
            </a:p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дополнительного образования» 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(с 2014 года)</a:t>
              </a:r>
              <a:endParaRPr lang="en-US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gray">
            <a:xfrm>
              <a:off x="4344411" y="3867693"/>
              <a:ext cx="4387128" cy="8519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55ADA"/>
                </a:gs>
                <a:gs pos="100000">
                  <a:srgbClr val="855ADA">
                    <a:gamma/>
                    <a:tint val="5882"/>
                    <a:invGamma/>
                  </a:srgb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ОПП «Организация внеурочной деятельности</a:t>
              </a:r>
            </a:p>
            <a:p>
              <a:pPr algn="ctr" eaLnBrk="0" hangingPunct="0">
                <a:lnSpc>
                  <a:spcPct val="90000"/>
                </a:lnSpc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обучающихся второй ступени в </a:t>
              </a: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условиях </a:t>
              </a:r>
            </a:p>
            <a:p>
              <a:pPr algn="ctr" eaLnBrk="0" hangingPunct="0">
                <a:lnSpc>
                  <a:spcPct val="90000"/>
                </a:lnSpc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подготовки </a:t>
              </a: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к внедрению ФГОС ООО</a:t>
              </a:r>
              <a:r>
                <a:rPr lang="ru-RU" sz="20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  <a:p>
              <a:pPr algn="ctr" eaLnBrk="0" hangingPunct="0">
                <a:defRPr/>
              </a:pPr>
              <a:r>
                <a:rPr lang="ru-RU" sz="14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(2012-2014 годы)</a:t>
              </a:r>
              <a:endParaRPr lang="en-US" sz="14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gray">
            <a:xfrm>
              <a:off x="4344411" y="2894019"/>
              <a:ext cx="4387128" cy="91146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ЦИО </a:t>
              </a: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ПГГПУ «Инновационные </a:t>
              </a:r>
            </a:p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подходы к организации проектной и</a:t>
              </a:r>
            </a:p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исследовательской  деятельности в ОУ»</a:t>
              </a:r>
            </a:p>
            <a:p>
              <a:pPr algn="ctr" eaLnBrk="0" fontAlgn="auto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(2011-2014 годы)</a:t>
              </a:r>
              <a:endParaRPr lang="en-US" sz="14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AutoShape 6"/>
          <p:cNvSpPr>
            <a:spLocks noChangeArrowheads="1"/>
          </p:cNvSpPr>
          <p:nvPr/>
        </p:nvSpPr>
        <p:spPr bwMode="gray">
          <a:xfrm>
            <a:off x="3286116" y="5859463"/>
            <a:ext cx="5286379" cy="99853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Опорная площадка по реализации проекта </a:t>
            </a:r>
          </a:p>
          <a:p>
            <a:pPr algn="ct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Министерства образования и науки  КП </a:t>
            </a:r>
          </a:p>
          <a:p>
            <a:pPr algn="ct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«Раннее обучение детей английскому языку»</a:t>
            </a:r>
            <a:endParaRPr lang="en-US" sz="1400" b="1" kern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0"/>
            <a:ext cx="9144000" cy="632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3857620" y="2609848"/>
            <a:ext cx="5040000" cy="53340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Реализация ФГОС ООО в 5 классах: от проблем к инновациям 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58" y="3962408"/>
            <a:ext cx="5040000" cy="60960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Формула успеха: работа с одаренными детьми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29058" y="3286124"/>
            <a:ext cx="5040000" cy="53340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Стратегия смыслового чтения и работа с текстом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675404" y="4714884"/>
            <a:ext cx="5040000" cy="53340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Гимназия – открытая школа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71868" y="1928802"/>
            <a:ext cx="5040000" cy="528638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Внутренний аудит образовательной деятельности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0" y="214290"/>
            <a:ext cx="8929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   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Проекты институционального уровня</a:t>
            </a: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gray">
          <a:xfrm>
            <a:off x="71406" y="1714488"/>
            <a:ext cx="3813064" cy="3987184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rgbClr val="9999FF">
                  <a:gamma/>
                  <a:tint val="60784"/>
                  <a:invGamma/>
                  <a:alpha val="12000"/>
                </a:srgbClr>
              </a:gs>
              <a:gs pos="50000">
                <a:srgbClr val="9999FF"/>
              </a:gs>
              <a:gs pos="100000">
                <a:srgbClr val="9999FF">
                  <a:gamma/>
                  <a:tint val="60784"/>
                  <a:invGamma/>
                  <a:alpha val="12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gray">
          <a:xfrm>
            <a:off x="342030" y="1986928"/>
            <a:ext cx="3182247" cy="3328982"/>
          </a:xfrm>
          <a:prstGeom prst="ellipse">
            <a:avLst/>
          </a:prstGeom>
          <a:gradFill rotWithShape="1">
            <a:gsLst>
              <a:gs pos="0">
                <a:srgbClr val="93C052">
                  <a:gamma/>
                  <a:tint val="56471"/>
                  <a:invGamma/>
                </a:srgbClr>
              </a:gs>
              <a:gs pos="100000">
                <a:srgbClr val="93C052"/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kern="0" dirty="0" smtClean="0">
                <a:solidFill>
                  <a:srgbClr val="000066"/>
                </a:solidFill>
                <a:latin typeface="Cambria" pitchFamily="18" charset="0"/>
              </a:rPr>
              <a:t>МАОУ «Гимназия №2» -</a:t>
            </a:r>
          </a:p>
          <a:p>
            <a:pPr algn="ctr">
              <a:defRPr/>
            </a:pPr>
            <a:r>
              <a:rPr lang="ru-RU" sz="2000" b="1" kern="0" dirty="0" smtClean="0">
                <a:solidFill>
                  <a:srgbClr val="000066"/>
                </a:solidFill>
                <a:latin typeface="Cambria" pitchFamily="18" charset="0"/>
              </a:rPr>
              <a:t> инновационное </a:t>
            </a:r>
          </a:p>
          <a:p>
            <a:pPr algn="ctr">
              <a:defRPr/>
            </a:pPr>
            <a:r>
              <a:rPr lang="ru-RU" sz="2000" b="1" kern="0" dirty="0" smtClean="0">
                <a:solidFill>
                  <a:srgbClr val="000066"/>
                </a:solidFill>
                <a:latin typeface="Cambria" pitchFamily="18" charset="0"/>
              </a:rPr>
              <a:t>образовательное </a:t>
            </a:r>
          </a:p>
          <a:p>
            <a:pPr algn="ctr">
              <a:defRPr/>
            </a:pPr>
            <a:r>
              <a:rPr lang="ru-RU" sz="2000" b="1" kern="0" dirty="0" smtClean="0">
                <a:solidFill>
                  <a:srgbClr val="000066"/>
                </a:solidFill>
                <a:latin typeface="Cambria" pitchFamily="18" charset="0"/>
              </a:rPr>
              <a:t>учреждение</a:t>
            </a:r>
            <a:endParaRPr lang="ru-RU" sz="2000" b="1" kern="0" dirty="0">
              <a:solidFill>
                <a:srgbClr val="000066"/>
              </a:solidFill>
              <a:latin typeface="Cambr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75338" y="5357826"/>
            <a:ext cx="5040000" cy="533400"/>
          </a:xfrm>
          <a:prstGeom prst="roundRect">
            <a:avLst>
              <a:gd name="adj" fmla="val 190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Гимназия – здоровая и безопасная школа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00364" y="1214422"/>
            <a:ext cx="5040000" cy="533400"/>
          </a:xfrm>
          <a:prstGeom prst="roundRect">
            <a:avLst>
              <a:gd name="adj" fmla="val 1684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Профессиональная компетентность педагога – путь к успеху ученика</a:t>
            </a:r>
            <a:endParaRPr lang="ru-RU" sz="1600" b="1" i="1" dirty="0" smtClean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-71888" y="69511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Скругленная прямоугольная выноска 32"/>
          <p:cNvSpPr/>
          <p:nvPr/>
        </p:nvSpPr>
        <p:spPr>
          <a:xfrm>
            <a:off x="0" y="642918"/>
            <a:ext cx="3990972" cy="1143008"/>
          </a:xfrm>
          <a:prstGeom prst="wedgeRoundRectCallout">
            <a:avLst>
              <a:gd name="adj1" fmla="val 55543"/>
              <a:gd name="adj2" fmla="val 6837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Центр инновационного опыта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Реализовано 7 программ КПК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Обучено 187 педагогов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Очная и дистанционная формы</a:t>
            </a:r>
          </a:p>
          <a:p>
            <a:pPr algn="ctr"/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0" y="1928802"/>
            <a:ext cx="3857620" cy="1428760"/>
          </a:xfrm>
          <a:prstGeom prst="wedgeRoundRectCallout">
            <a:avLst>
              <a:gd name="adj1" fmla="val 70309"/>
              <a:gd name="adj2" fmla="val 2653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Краевые Рождественские педагогические чтения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Ежегодно с 2007 года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Транслируют опыт более 50 % коллектива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Более 100 участников</a:t>
            </a: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0" y="5114948"/>
            <a:ext cx="4357686" cy="1600200"/>
          </a:xfrm>
          <a:prstGeom prst="wedgeRoundRectCallout">
            <a:avLst>
              <a:gd name="adj1" fmla="val 53113"/>
              <a:gd name="adj2" fmla="val -7315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5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Сборник методических материалов «Инновационный поиск»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Лучшие образовательные практики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Организация проектной и исследовательской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Мой лучший урок по ФГОС</a:t>
            </a: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714348" y="0"/>
            <a:ext cx="69294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Трансляция опыта</a:t>
            </a:r>
          </a:p>
        </p:txBody>
      </p:sp>
      <p:pic>
        <p:nvPicPr>
          <p:cNvPr id="100354" name="Picture 2" descr="F:\ЦИО - гимназия\ЦИО-2014-2015 уч.г\Отчет ЦИО МАОУ Гимназия 2 Соликамск - 2014 -\КПК ЦИО -2014\Фото КПК ЦИО-2014\DSC059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7272">
            <a:off x="6842224" y="180996"/>
            <a:ext cx="2173672" cy="1630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01818">
            <a:off x="6610953" y="1795904"/>
            <a:ext cx="2386140" cy="1693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0358" name="Picture 6" descr="F:\ЦИО - гимназия\ЦИО-2014-2015 уч.г\Отчет ЦИО МАОУ Гимназия 2 Соликамск - 2014 -\КПК ЦИО -2014\Фото КПК ЦИО-2014\DSC058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33946">
            <a:off x="5996693" y="3380436"/>
            <a:ext cx="2406947" cy="1568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Скругленная прямоугольная выноска 33"/>
          <p:cNvSpPr/>
          <p:nvPr/>
        </p:nvSpPr>
        <p:spPr>
          <a:xfrm>
            <a:off x="0" y="3500438"/>
            <a:ext cx="4071934" cy="1500198"/>
          </a:xfrm>
          <a:prstGeom prst="wedgeRoundRectCallout">
            <a:avLst>
              <a:gd name="adj1" fmla="val 65784"/>
              <a:gd name="adj2" fmla="val 133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Единый день </a:t>
            </a:r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мастер-классов</a:t>
            </a:r>
            <a:endParaRPr lang="ru-RU" sz="16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МАОУ «Гимназия  №2</a:t>
            </a:r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 для педагогов города</a:t>
            </a:r>
            <a:endParaRPr lang="ru-RU" sz="16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2015 </a:t>
            </a: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г. – 8 мастер-классов (67 </a:t>
            </a:r>
            <a:r>
              <a:rPr lang="ru-RU" sz="1600" b="1" dirty="0" err="1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уч</a:t>
            </a: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.)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2016 </a:t>
            </a: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г. – 13 мастер-классов (114 </a:t>
            </a:r>
            <a:r>
              <a:rPr lang="ru-RU" sz="1600" b="1" dirty="0" err="1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уч</a:t>
            </a: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.)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2017 г. – 15 мастер-классов (211 </a:t>
            </a:r>
            <a:r>
              <a:rPr lang="ru-RU" sz="1600" b="1" dirty="0" err="1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уч</a:t>
            </a: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.)</a:t>
            </a:r>
            <a:endParaRPr lang="ru-RU" sz="1600" b="1" dirty="0" smtClean="0">
              <a:ln w="11430">
                <a:noFill/>
              </a:ln>
              <a:solidFill>
                <a:srgbClr val="C00000"/>
              </a:solidFill>
              <a:latin typeface="Cambria" pitchFamily="18" charset="0"/>
            </a:endParaRPr>
          </a:p>
          <a:p>
            <a:pPr algn="ctr"/>
            <a:endParaRPr lang="ru-RU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7" name="Picture 3" descr="E:\курсы Ретунская\IMG_47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72784">
            <a:off x="4341679" y="749911"/>
            <a:ext cx="2295517" cy="1721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Скругленная прямоугольная выноска 24"/>
          <p:cNvSpPr/>
          <p:nvPr/>
        </p:nvSpPr>
        <p:spPr>
          <a:xfrm>
            <a:off x="4572000" y="5072074"/>
            <a:ext cx="3714744" cy="1643074"/>
          </a:xfrm>
          <a:prstGeom prst="wedgeRoundRectCallout">
            <a:avLst>
              <a:gd name="adj1" fmla="val -2802"/>
              <a:gd name="adj2" fmla="val -8302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endParaRPr lang="ru-RU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endParaRPr lang="ru-RU" sz="14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Мероприятия, инициированные гимназией: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Городские семинары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Мастер-классы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Площадки успешности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Стажерские практики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n w="11430">
                  <a:noFill/>
                </a:ln>
                <a:solidFill>
                  <a:srgbClr val="C00000"/>
                </a:solidFill>
                <a:latin typeface="Cambria" pitchFamily="18" charset="0"/>
              </a:rPr>
              <a:t>Консультации </a:t>
            </a:r>
          </a:p>
          <a:p>
            <a:pPr algn="ctr"/>
            <a:endParaRPr lang="ru-RU" sz="14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endParaRPr lang="ru-RU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15" name="Группа 21"/>
          <p:cNvGrpSpPr/>
          <p:nvPr/>
        </p:nvGrpSpPr>
        <p:grpSpPr>
          <a:xfrm rot="790398">
            <a:off x="4510460" y="2865762"/>
            <a:ext cx="1501242" cy="1514080"/>
            <a:chOff x="5214942" y="142852"/>
            <a:chExt cx="3703948" cy="3467574"/>
          </a:xfrm>
        </p:grpSpPr>
        <p:pic>
          <p:nvPicPr>
            <p:cNvPr id="16" name="Picture 4" descr="C:\Documents and Settings\User\Рабочий стол\Рисунок1.png"/>
            <p:cNvPicPr>
              <a:picLocks noChangeAspect="1" noChangeArrowheads="1"/>
            </p:cNvPicPr>
            <p:nvPr/>
          </p:nvPicPr>
          <p:blipFill>
            <a:blip r:embed="rId8" cstate="print"/>
            <a:srcRect l="46582"/>
            <a:stretch>
              <a:fillRect/>
            </a:stretch>
          </p:blipFill>
          <p:spPr bwMode="auto">
            <a:xfrm rot="325717">
              <a:off x="7000892" y="142852"/>
              <a:ext cx="1917998" cy="2762538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9" cstate="print">
              <a:lum bright="10000" contrast="10000"/>
            </a:blip>
            <a:srcRect l="10720" t="8789" r="11199" b="12687"/>
            <a:stretch>
              <a:fillRect/>
            </a:stretch>
          </p:blipFill>
          <p:spPr bwMode="auto">
            <a:xfrm>
              <a:off x="5214942" y="642918"/>
              <a:ext cx="2000263" cy="29675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71925" y="787344"/>
            <a:ext cx="8243134" cy="5850713"/>
            <a:chOff x="705" y="1129"/>
            <a:chExt cx="4183" cy="3046"/>
          </a:xfrm>
        </p:grpSpPr>
        <p:sp>
          <p:nvSpPr>
            <p:cNvPr id="6" name="Freeform 19"/>
            <p:cNvSpPr>
              <a:spLocks/>
            </p:cNvSpPr>
            <p:nvPr/>
          </p:nvSpPr>
          <p:spPr bwMode="gray">
            <a:xfrm rot="3037153">
              <a:off x="1988" y="2448"/>
              <a:ext cx="744" cy="2036"/>
            </a:xfrm>
            <a:custGeom>
              <a:avLst/>
              <a:gdLst>
                <a:gd name="T0" fmla="*/ 0 w 646"/>
                <a:gd name="T1" fmla="*/ 0 h 1861"/>
                <a:gd name="T2" fmla="*/ 135 w 646"/>
                <a:gd name="T3" fmla="*/ 39 h 1861"/>
                <a:gd name="T4" fmla="*/ 276 w 646"/>
                <a:gd name="T5" fmla="*/ 91 h 1861"/>
                <a:gd name="T6" fmla="*/ 414 w 646"/>
                <a:gd name="T7" fmla="*/ 152 h 1861"/>
                <a:gd name="T8" fmla="*/ 553 w 646"/>
                <a:gd name="T9" fmla="*/ 229 h 1861"/>
                <a:gd name="T10" fmla="*/ 683 w 646"/>
                <a:gd name="T11" fmla="*/ 314 h 1861"/>
                <a:gd name="T12" fmla="*/ 814 w 646"/>
                <a:gd name="T13" fmla="*/ 415 h 1861"/>
                <a:gd name="T14" fmla="*/ 944 w 646"/>
                <a:gd name="T15" fmla="*/ 523 h 1861"/>
                <a:gd name="T16" fmla="*/ 1064 w 646"/>
                <a:gd name="T17" fmla="*/ 644 h 1861"/>
                <a:gd name="T18" fmla="*/ 1178 w 646"/>
                <a:gd name="T19" fmla="*/ 781 h 1861"/>
                <a:gd name="T20" fmla="*/ 1292 w 646"/>
                <a:gd name="T21" fmla="*/ 919 h 1861"/>
                <a:gd name="T22" fmla="*/ 1392 w 646"/>
                <a:gd name="T23" fmla="*/ 1072 h 1861"/>
                <a:gd name="T24" fmla="*/ 1484 w 646"/>
                <a:gd name="T25" fmla="*/ 1238 h 1861"/>
                <a:gd name="T26" fmla="*/ 1568 w 646"/>
                <a:gd name="T27" fmla="*/ 1408 h 1861"/>
                <a:gd name="T28" fmla="*/ 1645 w 646"/>
                <a:gd name="T29" fmla="*/ 1591 h 1861"/>
                <a:gd name="T30" fmla="*/ 1704 w 646"/>
                <a:gd name="T31" fmla="*/ 1783 h 1861"/>
                <a:gd name="T32" fmla="*/ 1753 w 646"/>
                <a:gd name="T33" fmla="*/ 1981 h 1861"/>
                <a:gd name="T34" fmla="*/ 1792 w 646"/>
                <a:gd name="T35" fmla="*/ 2189 h 1861"/>
                <a:gd name="T36" fmla="*/ 1815 w 646"/>
                <a:gd name="T37" fmla="*/ 2406 h 1861"/>
                <a:gd name="T38" fmla="*/ 1826 w 646"/>
                <a:gd name="T39" fmla="*/ 2632 h 1861"/>
                <a:gd name="T40" fmla="*/ 1816 w 646"/>
                <a:gd name="T41" fmla="*/ 2861 h 1861"/>
                <a:gd name="T42" fmla="*/ 1795 w 646"/>
                <a:gd name="T43" fmla="*/ 3072 h 1861"/>
                <a:gd name="T44" fmla="*/ 1760 w 646"/>
                <a:gd name="T45" fmla="*/ 3282 h 1861"/>
                <a:gd name="T46" fmla="*/ 1713 w 646"/>
                <a:gd name="T47" fmla="*/ 3482 h 1861"/>
                <a:gd name="T48" fmla="*/ 1651 w 646"/>
                <a:gd name="T49" fmla="*/ 3670 h 1861"/>
                <a:gd name="T50" fmla="*/ 1585 w 646"/>
                <a:gd name="T51" fmla="*/ 3852 h 1861"/>
                <a:gd name="T52" fmla="*/ 1504 w 646"/>
                <a:gd name="T53" fmla="*/ 4019 h 1861"/>
                <a:gd name="T54" fmla="*/ 1412 w 646"/>
                <a:gd name="T55" fmla="*/ 4181 h 1861"/>
                <a:gd name="T56" fmla="*/ 1318 w 646"/>
                <a:gd name="T57" fmla="*/ 4339 h 1861"/>
                <a:gd name="T58" fmla="*/ 1209 w 646"/>
                <a:gd name="T59" fmla="*/ 4477 h 1861"/>
                <a:gd name="T60" fmla="*/ 1094 w 646"/>
                <a:gd name="T61" fmla="*/ 4603 h 1861"/>
                <a:gd name="T62" fmla="*/ 974 w 646"/>
                <a:gd name="T63" fmla="*/ 4729 h 1861"/>
                <a:gd name="T64" fmla="*/ 847 w 646"/>
                <a:gd name="T65" fmla="*/ 4835 h 1861"/>
                <a:gd name="T66" fmla="*/ 717 w 646"/>
                <a:gd name="T67" fmla="*/ 4935 h 1861"/>
                <a:gd name="T68" fmla="*/ 579 w 646"/>
                <a:gd name="T69" fmla="*/ 5025 h 1861"/>
                <a:gd name="T70" fmla="*/ 440 w 646"/>
                <a:gd name="T71" fmla="*/ 5102 h 1861"/>
                <a:gd name="T72" fmla="*/ 293 w 646"/>
                <a:gd name="T73" fmla="*/ 5167 h 1861"/>
                <a:gd name="T74" fmla="*/ 147 w 646"/>
                <a:gd name="T75" fmla="*/ 5223 h 1861"/>
                <a:gd name="T76" fmla="*/ 0 w 646"/>
                <a:gd name="T77" fmla="*/ 5265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3399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gray">
            <a:xfrm rot="18997127">
              <a:off x="3880" y="1830"/>
              <a:ext cx="707" cy="2143"/>
            </a:xfrm>
            <a:custGeom>
              <a:avLst/>
              <a:gdLst>
                <a:gd name="T0" fmla="*/ 0 w 646"/>
                <a:gd name="T1" fmla="*/ 0 h 1861"/>
                <a:gd name="T2" fmla="*/ 135 w 646"/>
                <a:gd name="T3" fmla="*/ 39 h 1861"/>
                <a:gd name="T4" fmla="*/ 276 w 646"/>
                <a:gd name="T5" fmla="*/ 91 h 1861"/>
                <a:gd name="T6" fmla="*/ 414 w 646"/>
                <a:gd name="T7" fmla="*/ 152 h 1861"/>
                <a:gd name="T8" fmla="*/ 553 w 646"/>
                <a:gd name="T9" fmla="*/ 229 h 1861"/>
                <a:gd name="T10" fmla="*/ 683 w 646"/>
                <a:gd name="T11" fmla="*/ 314 h 1861"/>
                <a:gd name="T12" fmla="*/ 814 w 646"/>
                <a:gd name="T13" fmla="*/ 415 h 1861"/>
                <a:gd name="T14" fmla="*/ 944 w 646"/>
                <a:gd name="T15" fmla="*/ 523 h 1861"/>
                <a:gd name="T16" fmla="*/ 1064 w 646"/>
                <a:gd name="T17" fmla="*/ 644 h 1861"/>
                <a:gd name="T18" fmla="*/ 1178 w 646"/>
                <a:gd name="T19" fmla="*/ 781 h 1861"/>
                <a:gd name="T20" fmla="*/ 1292 w 646"/>
                <a:gd name="T21" fmla="*/ 919 h 1861"/>
                <a:gd name="T22" fmla="*/ 1392 w 646"/>
                <a:gd name="T23" fmla="*/ 1072 h 1861"/>
                <a:gd name="T24" fmla="*/ 1484 w 646"/>
                <a:gd name="T25" fmla="*/ 1238 h 1861"/>
                <a:gd name="T26" fmla="*/ 1568 w 646"/>
                <a:gd name="T27" fmla="*/ 1408 h 1861"/>
                <a:gd name="T28" fmla="*/ 1645 w 646"/>
                <a:gd name="T29" fmla="*/ 1591 h 1861"/>
                <a:gd name="T30" fmla="*/ 1704 w 646"/>
                <a:gd name="T31" fmla="*/ 1783 h 1861"/>
                <a:gd name="T32" fmla="*/ 1753 w 646"/>
                <a:gd name="T33" fmla="*/ 1981 h 1861"/>
                <a:gd name="T34" fmla="*/ 1792 w 646"/>
                <a:gd name="T35" fmla="*/ 2189 h 1861"/>
                <a:gd name="T36" fmla="*/ 1815 w 646"/>
                <a:gd name="T37" fmla="*/ 2406 h 1861"/>
                <a:gd name="T38" fmla="*/ 1826 w 646"/>
                <a:gd name="T39" fmla="*/ 2632 h 1861"/>
                <a:gd name="T40" fmla="*/ 1816 w 646"/>
                <a:gd name="T41" fmla="*/ 2861 h 1861"/>
                <a:gd name="T42" fmla="*/ 1795 w 646"/>
                <a:gd name="T43" fmla="*/ 3072 h 1861"/>
                <a:gd name="T44" fmla="*/ 1760 w 646"/>
                <a:gd name="T45" fmla="*/ 3282 h 1861"/>
                <a:gd name="T46" fmla="*/ 1713 w 646"/>
                <a:gd name="T47" fmla="*/ 3482 h 1861"/>
                <a:gd name="T48" fmla="*/ 1651 w 646"/>
                <a:gd name="T49" fmla="*/ 3670 h 1861"/>
                <a:gd name="T50" fmla="*/ 1585 w 646"/>
                <a:gd name="T51" fmla="*/ 3852 h 1861"/>
                <a:gd name="T52" fmla="*/ 1504 w 646"/>
                <a:gd name="T53" fmla="*/ 4019 h 1861"/>
                <a:gd name="T54" fmla="*/ 1412 w 646"/>
                <a:gd name="T55" fmla="*/ 4181 h 1861"/>
                <a:gd name="T56" fmla="*/ 1318 w 646"/>
                <a:gd name="T57" fmla="*/ 4339 h 1861"/>
                <a:gd name="T58" fmla="*/ 1209 w 646"/>
                <a:gd name="T59" fmla="*/ 4477 h 1861"/>
                <a:gd name="T60" fmla="*/ 1094 w 646"/>
                <a:gd name="T61" fmla="*/ 4603 h 1861"/>
                <a:gd name="T62" fmla="*/ 974 w 646"/>
                <a:gd name="T63" fmla="*/ 4729 h 1861"/>
                <a:gd name="T64" fmla="*/ 847 w 646"/>
                <a:gd name="T65" fmla="*/ 4835 h 1861"/>
                <a:gd name="T66" fmla="*/ 717 w 646"/>
                <a:gd name="T67" fmla="*/ 4935 h 1861"/>
                <a:gd name="T68" fmla="*/ 579 w 646"/>
                <a:gd name="T69" fmla="*/ 5025 h 1861"/>
                <a:gd name="T70" fmla="*/ 440 w 646"/>
                <a:gd name="T71" fmla="*/ 5102 h 1861"/>
                <a:gd name="T72" fmla="*/ 293 w 646"/>
                <a:gd name="T73" fmla="*/ 5167 h 1861"/>
                <a:gd name="T74" fmla="*/ 147 w 646"/>
                <a:gd name="T75" fmla="*/ 5223 h 1861"/>
                <a:gd name="T76" fmla="*/ 0 w 646"/>
                <a:gd name="T77" fmla="*/ 5265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990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gray">
            <a:xfrm rot="7062962">
              <a:off x="1387" y="957"/>
              <a:ext cx="725" cy="2089"/>
            </a:xfrm>
            <a:custGeom>
              <a:avLst/>
              <a:gdLst>
                <a:gd name="T0" fmla="*/ 0 w 646"/>
                <a:gd name="T1" fmla="*/ 0 h 1861"/>
                <a:gd name="T2" fmla="*/ 135 w 646"/>
                <a:gd name="T3" fmla="*/ 39 h 1861"/>
                <a:gd name="T4" fmla="*/ 276 w 646"/>
                <a:gd name="T5" fmla="*/ 91 h 1861"/>
                <a:gd name="T6" fmla="*/ 414 w 646"/>
                <a:gd name="T7" fmla="*/ 152 h 1861"/>
                <a:gd name="T8" fmla="*/ 553 w 646"/>
                <a:gd name="T9" fmla="*/ 229 h 1861"/>
                <a:gd name="T10" fmla="*/ 683 w 646"/>
                <a:gd name="T11" fmla="*/ 314 h 1861"/>
                <a:gd name="T12" fmla="*/ 814 w 646"/>
                <a:gd name="T13" fmla="*/ 415 h 1861"/>
                <a:gd name="T14" fmla="*/ 944 w 646"/>
                <a:gd name="T15" fmla="*/ 523 h 1861"/>
                <a:gd name="T16" fmla="*/ 1064 w 646"/>
                <a:gd name="T17" fmla="*/ 644 h 1861"/>
                <a:gd name="T18" fmla="*/ 1178 w 646"/>
                <a:gd name="T19" fmla="*/ 781 h 1861"/>
                <a:gd name="T20" fmla="*/ 1292 w 646"/>
                <a:gd name="T21" fmla="*/ 919 h 1861"/>
                <a:gd name="T22" fmla="*/ 1392 w 646"/>
                <a:gd name="T23" fmla="*/ 1072 h 1861"/>
                <a:gd name="T24" fmla="*/ 1484 w 646"/>
                <a:gd name="T25" fmla="*/ 1238 h 1861"/>
                <a:gd name="T26" fmla="*/ 1568 w 646"/>
                <a:gd name="T27" fmla="*/ 1408 h 1861"/>
                <a:gd name="T28" fmla="*/ 1645 w 646"/>
                <a:gd name="T29" fmla="*/ 1591 h 1861"/>
                <a:gd name="T30" fmla="*/ 1704 w 646"/>
                <a:gd name="T31" fmla="*/ 1783 h 1861"/>
                <a:gd name="T32" fmla="*/ 1753 w 646"/>
                <a:gd name="T33" fmla="*/ 1981 h 1861"/>
                <a:gd name="T34" fmla="*/ 1792 w 646"/>
                <a:gd name="T35" fmla="*/ 2189 h 1861"/>
                <a:gd name="T36" fmla="*/ 1815 w 646"/>
                <a:gd name="T37" fmla="*/ 2406 h 1861"/>
                <a:gd name="T38" fmla="*/ 1826 w 646"/>
                <a:gd name="T39" fmla="*/ 2632 h 1861"/>
                <a:gd name="T40" fmla="*/ 1816 w 646"/>
                <a:gd name="T41" fmla="*/ 2861 h 1861"/>
                <a:gd name="T42" fmla="*/ 1795 w 646"/>
                <a:gd name="T43" fmla="*/ 3072 h 1861"/>
                <a:gd name="T44" fmla="*/ 1760 w 646"/>
                <a:gd name="T45" fmla="*/ 3282 h 1861"/>
                <a:gd name="T46" fmla="*/ 1713 w 646"/>
                <a:gd name="T47" fmla="*/ 3482 h 1861"/>
                <a:gd name="T48" fmla="*/ 1651 w 646"/>
                <a:gd name="T49" fmla="*/ 3670 h 1861"/>
                <a:gd name="T50" fmla="*/ 1585 w 646"/>
                <a:gd name="T51" fmla="*/ 3852 h 1861"/>
                <a:gd name="T52" fmla="*/ 1504 w 646"/>
                <a:gd name="T53" fmla="*/ 4019 h 1861"/>
                <a:gd name="T54" fmla="*/ 1412 w 646"/>
                <a:gd name="T55" fmla="*/ 4181 h 1861"/>
                <a:gd name="T56" fmla="*/ 1318 w 646"/>
                <a:gd name="T57" fmla="*/ 4339 h 1861"/>
                <a:gd name="T58" fmla="*/ 1209 w 646"/>
                <a:gd name="T59" fmla="*/ 4477 h 1861"/>
                <a:gd name="T60" fmla="*/ 1094 w 646"/>
                <a:gd name="T61" fmla="*/ 4603 h 1861"/>
                <a:gd name="T62" fmla="*/ 974 w 646"/>
                <a:gd name="T63" fmla="*/ 4729 h 1861"/>
                <a:gd name="T64" fmla="*/ 847 w 646"/>
                <a:gd name="T65" fmla="*/ 4835 h 1861"/>
                <a:gd name="T66" fmla="*/ 717 w 646"/>
                <a:gd name="T67" fmla="*/ 4935 h 1861"/>
                <a:gd name="T68" fmla="*/ 579 w 646"/>
                <a:gd name="T69" fmla="*/ 5025 h 1861"/>
                <a:gd name="T70" fmla="*/ 440 w 646"/>
                <a:gd name="T71" fmla="*/ 5102 h 1861"/>
                <a:gd name="T72" fmla="*/ 293 w 646"/>
                <a:gd name="T73" fmla="*/ 5167 h 1861"/>
                <a:gd name="T74" fmla="*/ 147 w 646"/>
                <a:gd name="T75" fmla="*/ 5223 h 1861"/>
                <a:gd name="T76" fmla="*/ 0 w 646"/>
                <a:gd name="T77" fmla="*/ 5265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990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1"/>
            <p:cNvSpPr>
              <a:spLocks/>
            </p:cNvSpPr>
            <p:nvPr/>
          </p:nvSpPr>
          <p:spPr bwMode="gray">
            <a:xfrm rot="14736933">
              <a:off x="3223" y="447"/>
              <a:ext cx="725" cy="2090"/>
            </a:xfrm>
            <a:custGeom>
              <a:avLst/>
              <a:gdLst>
                <a:gd name="T0" fmla="*/ 0 w 646"/>
                <a:gd name="T1" fmla="*/ 0 h 1861"/>
                <a:gd name="T2" fmla="*/ 135 w 646"/>
                <a:gd name="T3" fmla="*/ 39 h 1861"/>
                <a:gd name="T4" fmla="*/ 276 w 646"/>
                <a:gd name="T5" fmla="*/ 91 h 1861"/>
                <a:gd name="T6" fmla="*/ 414 w 646"/>
                <a:gd name="T7" fmla="*/ 154 h 1861"/>
                <a:gd name="T8" fmla="*/ 553 w 646"/>
                <a:gd name="T9" fmla="*/ 231 h 1861"/>
                <a:gd name="T10" fmla="*/ 683 w 646"/>
                <a:gd name="T11" fmla="*/ 314 h 1861"/>
                <a:gd name="T12" fmla="*/ 814 w 646"/>
                <a:gd name="T13" fmla="*/ 418 h 1861"/>
                <a:gd name="T14" fmla="*/ 944 w 646"/>
                <a:gd name="T15" fmla="*/ 527 h 1861"/>
                <a:gd name="T16" fmla="*/ 1064 w 646"/>
                <a:gd name="T17" fmla="*/ 648 h 1861"/>
                <a:gd name="T18" fmla="*/ 1178 w 646"/>
                <a:gd name="T19" fmla="*/ 783 h 1861"/>
                <a:gd name="T20" fmla="*/ 1292 w 646"/>
                <a:gd name="T21" fmla="*/ 923 h 1861"/>
                <a:gd name="T22" fmla="*/ 1392 w 646"/>
                <a:gd name="T23" fmla="*/ 1077 h 1861"/>
                <a:gd name="T24" fmla="*/ 1484 w 646"/>
                <a:gd name="T25" fmla="*/ 1242 h 1861"/>
                <a:gd name="T26" fmla="*/ 1568 w 646"/>
                <a:gd name="T27" fmla="*/ 1413 h 1861"/>
                <a:gd name="T28" fmla="*/ 1645 w 646"/>
                <a:gd name="T29" fmla="*/ 1598 h 1861"/>
                <a:gd name="T30" fmla="*/ 1704 w 646"/>
                <a:gd name="T31" fmla="*/ 1792 h 1861"/>
                <a:gd name="T32" fmla="*/ 1753 w 646"/>
                <a:gd name="T33" fmla="*/ 1990 h 1861"/>
                <a:gd name="T34" fmla="*/ 1792 w 646"/>
                <a:gd name="T35" fmla="*/ 2198 h 1861"/>
                <a:gd name="T36" fmla="*/ 1815 w 646"/>
                <a:gd name="T37" fmla="*/ 2419 h 1861"/>
                <a:gd name="T38" fmla="*/ 1826 w 646"/>
                <a:gd name="T39" fmla="*/ 2640 h 1861"/>
                <a:gd name="T40" fmla="*/ 1816 w 646"/>
                <a:gd name="T41" fmla="*/ 2873 h 1861"/>
                <a:gd name="T42" fmla="*/ 1795 w 646"/>
                <a:gd name="T43" fmla="*/ 3087 h 1861"/>
                <a:gd name="T44" fmla="*/ 1760 w 646"/>
                <a:gd name="T45" fmla="*/ 3296 h 1861"/>
                <a:gd name="T46" fmla="*/ 1713 w 646"/>
                <a:gd name="T47" fmla="*/ 3495 h 1861"/>
                <a:gd name="T48" fmla="*/ 1651 w 646"/>
                <a:gd name="T49" fmla="*/ 3686 h 1861"/>
                <a:gd name="T50" fmla="*/ 1585 w 646"/>
                <a:gd name="T51" fmla="*/ 3866 h 1861"/>
                <a:gd name="T52" fmla="*/ 1504 w 646"/>
                <a:gd name="T53" fmla="*/ 4038 h 1861"/>
                <a:gd name="T54" fmla="*/ 1412 w 646"/>
                <a:gd name="T55" fmla="*/ 4200 h 1861"/>
                <a:gd name="T56" fmla="*/ 1318 w 646"/>
                <a:gd name="T57" fmla="*/ 4355 h 1861"/>
                <a:gd name="T58" fmla="*/ 1209 w 646"/>
                <a:gd name="T59" fmla="*/ 4499 h 1861"/>
                <a:gd name="T60" fmla="*/ 1094 w 646"/>
                <a:gd name="T61" fmla="*/ 4626 h 1861"/>
                <a:gd name="T62" fmla="*/ 974 w 646"/>
                <a:gd name="T63" fmla="*/ 4745 h 1861"/>
                <a:gd name="T64" fmla="*/ 847 w 646"/>
                <a:gd name="T65" fmla="*/ 4856 h 1861"/>
                <a:gd name="T66" fmla="*/ 717 w 646"/>
                <a:gd name="T67" fmla="*/ 4957 h 1861"/>
                <a:gd name="T68" fmla="*/ 579 w 646"/>
                <a:gd name="T69" fmla="*/ 5050 h 1861"/>
                <a:gd name="T70" fmla="*/ 440 w 646"/>
                <a:gd name="T71" fmla="*/ 5123 h 1861"/>
                <a:gd name="T72" fmla="*/ 293 w 646"/>
                <a:gd name="T73" fmla="*/ 5187 h 1861"/>
                <a:gd name="T74" fmla="*/ 147 w 646"/>
                <a:gd name="T75" fmla="*/ 5246 h 1861"/>
                <a:gd name="T76" fmla="*/ 0 w 646"/>
                <a:gd name="T77" fmla="*/ 5287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326AC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842" y="1260"/>
              <a:ext cx="4012" cy="2915"/>
              <a:chOff x="369" y="891"/>
              <a:chExt cx="4790" cy="3483"/>
            </a:xfrm>
          </p:grpSpPr>
          <p:sp>
            <p:nvSpPr>
              <p:cNvPr id="16" name="Freeform 23"/>
              <p:cNvSpPr>
                <a:spLocks/>
              </p:cNvSpPr>
              <p:nvPr/>
            </p:nvSpPr>
            <p:spPr bwMode="gray">
              <a:xfrm rot="2991527">
                <a:off x="1541" y="2150"/>
                <a:ext cx="889" cy="2432"/>
              </a:xfrm>
              <a:custGeom>
                <a:avLst/>
                <a:gdLst>
                  <a:gd name="T0" fmla="*/ 0 w 646"/>
                  <a:gd name="T1" fmla="*/ 0 h 1861"/>
                  <a:gd name="T2" fmla="*/ 665 w 646"/>
                  <a:gd name="T3" fmla="*/ 200 h 1861"/>
                  <a:gd name="T4" fmla="*/ 1367 w 646"/>
                  <a:gd name="T5" fmla="*/ 455 h 1861"/>
                  <a:gd name="T6" fmla="*/ 2058 w 646"/>
                  <a:gd name="T7" fmla="*/ 755 h 1861"/>
                  <a:gd name="T8" fmla="*/ 2723 w 646"/>
                  <a:gd name="T9" fmla="*/ 1140 h 1861"/>
                  <a:gd name="T10" fmla="*/ 3377 w 646"/>
                  <a:gd name="T11" fmla="*/ 1556 h 1861"/>
                  <a:gd name="T12" fmla="*/ 4020 w 646"/>
                  <a:gd name="T13" fmla="*/ 2060 h 1861"/>
                  <a:gd name="T14" fmla="*/ 4654 w 646"/>
                  <a:gd name="T15" fmla="*/ 2606 h 1861"/>
                  <a:gd name="T16" fmla="*/ 5266 w 646"/>
                  <a:gd name="T17" fmla="*/ 3204 h 1861"/>
                  <a:gd name="T18" fmla="*/ 5843 w 646"/>
                  <a:gd name="T19" fmla="*/ 3868 h 1861"/>
                  <a:gd name="T20" fmla="*/ 6394 w 646"/>
                  <a:gd name="T21" fmla="*/ 4570 h 1861"/>
                  <a:gd name="T22" fmla="*/ 6897 w 646"/>
                  <a:gd name="T23" fmla="*/ 5318 h 1861"/>
                  <a:gd name="T24" fmla="*/ 7350 w 646"/>
                  <a:gd name="T25" fmla="*/ 6136 h 1861"/>
                  <a:gd name="T26" fmla="*/ 7758 w 646"/>
                  <a:gd name="T27" fmla="*/ 6981 h 1861"/>
                  <a:gd name="T28" fmla="*/ 8136 w 646"/>
                  <a:gd name="T29" fmla="*/ 7897 h 1861"/>
                  <a:gd name="T30" fmla="*/ 8452 w 646"/>
                  <a:gd name="T31" fmla="*/ 8851 h 1861"/>
                  <a:gd name="T32" fmla="*/ 8675 w 646"/>
                  <a:gd name="T33" fmla="*/ 9831 h 1861"/>
                  <a:gd name="T34" fmla="*/ 8861 w 646"/>
                  <a:gd name="T35" fmla="*/ 10867 h 1861"/>
                  <a:gd name="T36" fmla="*/ 8978 w 646"/>
                  <a:gd name="T37" fmla="*/ 11942 h 1861"/>
                  <a:gd name="T38" fmla="*/ 9029 w 646"/>
                  <a:gd name="T39" fmla="*/ 13053 h 1861"/>
                  <a:gd name="T40" fmla="*/ 8998 w 646"/>
                  <a:gd name="T41" fmla="*/ 14206 h 1861"/>
                  <a:gd name="T42" fmla="*/ 8893 w 646"/>
                  <a:gd name="T43" fmla="*/ 15252 h 1861"/>
                  <a:gd name="T44" fmla="*/ 8707 w 646"/>
                  <a:gd name="T45" fmla="*/ 16292 h 1861"/>
                  <a:gd name="T46" fmla="*/ 8490 w 646"/>
                  <a:gd name="T47" fmla="*/ 17276 h 1861"/>
                  <a:gd name="T48" fmla="*/ 8177 w 646"/>
                  <a:gd name="T49" fmla="*/ 18219 h 1861"/>
                  <a:gd name="T50" fmla="*/ 7842 w 646"/>
                  <a:gd name="T51" fmla="*/ 19107 h 1861"/>
                  <a:gd name="T52" fmla="*/ 7451 w 646"/>
                  <a:gd name="T53" fmla="*/ 19955 h 1861"/>
                  <a:gd name="T54" fmla="*/ 6988 w 646"/>
                  <a:gd name="T55" fmla="*/ 20749 h 1861"/>
                  <a:gd name="T56" fmla="*/ 6516 w 646"/>
                  <a:gd name="T57" fmla="*/ 21510 h 1861"/>
                  <a:gd name="T58" fmla="*/ 5984 w 646"/>
                  <a:gd name="T59" fmla="*/ 22217 h 1861"/>
                  <a:gd name="T60" fmla="*/ 5419 w 646"/>
                  <a:gd name="T61" fmla="*/ 22854 h 1861"/>
                  <a:gd name="T62" fmla="*/ 4818 w 646"/>
                  <a:gd name="T63" fmla="*/ 23454 h 1861"/>
                  <a:gd name="T64" fmla="*/ 4221 w 646"/>
                  <a:gd name="T65" fmla="*/ 24000 h 1861"/>
                  <a:gd name="T66" fmla="*/ 3558 w 646"/>
                  <a:gd name="T67" fmla="*/ 24487 h 1861"/>
                  <a:gd name="T68" fmla="*/ 2874 w 646"/>
                  <a:gd name="T69" fmla="*/ 24941 h 1861"/>
                  <a:gd name="T70" fmla="*/ 2178 w 646"/>
                  <a:gd name="T71" fmla="*/ 25321 h 1861"/>
                  <a:gd name="T72" fmla="*/ 1448 w 646"/>
                  <a:gd name="T73" fmla="*/ 25644 h 1861"/>
                  <a:gd name="T74" fmla="*/ 737 w 646"/>
                  <a:gd name="T75" fmla="*/ 25927 h 1861"/>
                  <a:gd name="T76" fmla="*/ 0 w 646"/>
                  <a:gd name="T77" fmla="*/ 2613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5"/>
              <p:cNvSpPr>
                <a:spLocks/>
              </p:cNvSpPr>
              <p:nvPr/>
            </p:nvSpPr>
            <p:spPr bwMode="gray">
              <a:xfrm rot="14959007">
                <a:off x="3478" y="76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665 w 646"/>
                  <a:gd name="T3" fmla="*/ 200 h 1861"/>
                  <a:gd name="T4" fmla="*/ 1367 w 646"/>
                  <a:gd name="T5" fmla="*/ 455 h 1861"/>
                  <a:gd name="T6" fmla="*/ 2058 w 646"/>
                  <a:gd name="T7" fmla="*/ 755 h 1861"/>
                  <a:gd name="T8" fmla="*/ 2723 w 646"/>
                  <a:gd name="T9" fmla="*/ 1140 h 1861"/>
                  <a:gd name="T10" fmla="*/ 3377 w 646"/>
                  <a:gd name="T11" fmla="*/ 1556 h 1861"/>
                  <a:gd name="T12" fmla="*/ 4020 w 646"/>
                  <a:gd name="T13" fmla="*/ 2060 h 1861"/>
                  <a:gd name="T14" fmla="*/ 4654 w 646"/>
                  <a:gd name="T15" fmla="*/ 2606 h 1861"/>
                  <a:gd name="T16" fmla="*/ 5266 w 646"/>
                  <a:gd name="T17" fmla="*/ 3204 h 1861"/>
                  <a:gd name="T18" fmla="*/ 5843 w 646"/>
                  <a:gd name="T19" fmla="*/ 3868 h 1861"/>
                  <a:gd name="T20" fmla="*/ 6394 w 646"/>
                  <a:gd name="T21" fmla="*/ 4570 h 1861"/>
                  <a:gd name="T22" fmla="*/ 6897 w 646"/>
                  <a:gd name="T23" fmla="*/ 5318 h 1861"/>
                  <a:gd name="T24" fmla="*/ 7350 w 646"/>
                  <a:gd name="T25" fmla="*/ 6136 h 1861"/>
                  <a:gd name="T26" fmla="*/ 7758 w 646"/>
                  <a:gd name="T27" fmla="*/ 6981 h 1861"/>
                  <a:gd name="T28" fmla="*/ 8136 w 646"/>
                  <a:gd name="T29" fmla="*/ 7897 h 1861"/>
                  <a:gd name="T30" fmla="*/ 8452 w 646"/>
                  <a:gd name="T31" fmla="*/ 8851 h 1861"/>
                  <a:gd name="T32" fmla="*/ 8675 w 646"/>
                  <a:gd name="T33" fmla="*/ 9831 h 1861"/>
                  <a:gd name="T34" fmla="*/ 8861 w 646"/>
                  <a:gd name="T35" fmla="*/ 10867 h 1861"/>
                  <a:gd name="T36" fmla="*/ 8978 w 646"/>
                  <a:gd name="T37" fmla="*/ 11942 h 1861"/>
                  <a:gd name="T38" fmla="*/ 9029 w 646"/>
                  <a:gd name="T39" fmla="*/ 13053 h 1861"/>
                  <a:gd name="T40" fmla="*/ 8998 w 646"/>
                  <a:gd name="T41" fmla="*/ 14206 h 1861"/>
                  <a:gd name="T42" fmla="*/ 8893 w 646"/>
                  <a:gd name="T43" fmla="*/ 15252 h 1861"/>
                  <a:gd name="T44" fmla="*/ 8707 w 646"/>
                  <a:gd name="T45" fmla="*/ 16292 h 1861"/>
                  <a:gd name="T46" fmla="*/ 8490 w 646"/>
                  <a:gd name="T47" fmla="*/ 17276 h 1861"/>
                  <a:gd name="T48" fmla="*/ 8177 w 646"/>
                  <a:gd name="T49" fmla="*/ 18219 h 1861"/>
                  <a:gd name="T50" fmla="*/ 7842 w 646"/>
                  <a:gd name="T51" fmla="*/ 19107 h 1861"/>
                  <a:gd name="T52" fmla="*/ 7451 w 646"/>
                  <a:gd name="T53" fmla="*/ 19955 h 1861"/>
                  <a:gd name="T54" fmla="*/ 6988 w 646"/>
                  <a:gd name="T55" fmla="*/ 20749 h 1861"/>
                  <a:gd name="T56" fmla="*/ 6516 w 646"/>
                  <a:gd name="T57" fmla="*/ 21510 h 1861"/>
                  <a:gd name="T58" fmla="*/ 5984 w 646"/>
                  <a:gd name="T59" fmla="*/ 22217 h 1861"/>
                  <a:gd name="T60" fmla="*/ 5419 w 646"/>
                  <a:gd name="T61" fmla="*/ 22854 h 1861"/>
                  <a:gd name="T62" fmla="*/ 4818 w 646"/>
                  <a:gd name="T63" fmla="*/ 23454 h 1861"/>
                  <a:gd name="T64" fmla="*/ 4221 w 646"/>
                  <a:gd name="T65" fmla="*/ 24000 h 1861"/>
                  <a:gd name="T66" fmla="*/ 3558 w 646"/>
                  <a:gd name="T67" fmla="*/ 24487 h 1861"/>
                  <a:gd name="T68" fmla="*/ 2874 w 646"/>
                  <a:gd name="T69" fmla="*/ 24941 h 1861"/>
                  <a:gd name="T70" fmla="*/ 2178 w 646"/>
                  <a:gd name="T71" fmla="*/ 25321 h 1861"/>
                  <a:gd name="T72" fmla="*/ 1448 w 646"/>
                  <a:gd name="T73" fmla="*/ 25644 h 1861"/>
                  <a:gd name="T74" fmla="*/ 737 w 646"/>
                  <a:gd name="T75" fmla="*/ 25927 h 1861"/>
                  <a:gd name="T76" fmla="*/ 0 w 646"/>
                  <a:gd name="T77" fmla="*/ 2613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24"/>
              <p:cNvSpPr>
                <a:spLocks/>
              </p:cNvSpPr>
              <p:nvPr/>
            </p:nvSpPr>
            <p:spPr bwMode="gray">
              <a:xfrm rot="7334614">
                <a:off x="1184" y="224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665 w 646"/>
                  <a:gd name="T3" fmla="*/ 200 h 1861"/>
                  <a:gd name="T4" fmla="*/ 1367 w 646"/>
                  <a:gd name="T5" fmla="*/ 455 h 1861"/>
                  <a:gd name="T6" fmla="*/ 2058 w 646"/>
                  <a:gd name="T7" fmla="*/ 755 h 1861"/>
                  <a:gd name="T8" fmla="*/ 2723 w 646"/>
                  <a:gd name="T9" fmla="*/ 1140 h 1861"/>
                  <a:gd name="T10" fmla="*/ 3377 w 646"/>
                  <a:gd name="T11" fmla="*/ 1556 h 1861"/>
                  <a:gd name="T12" fmla="*/ 4020 w 646"/>
                  <a:gd name="T13" fmla="*/ 2060 h 1861"/>
                  <a:gd name="T14" fmla="*/ 4654 w 646"/>
                  <a:gd name="T15" fmla="*/ 2606 h 1861"/>
                  <a:gd name="T16" fmla="*/ 5266 w 646"/>
                  <a:gd name="T17" fmla="*/ 3204 h 1861"/>
                  <a:gd name="T18" fmla="*/ 5843 w 646"/>
                  <a:gd name="T19" fmla="*/ 3868 h 1861"/>
                  <a:gd name="T20" fmla="*/ 6394 w 646"/>
                  <a:gd name="T21" fmla="*/ 4570 h 1861"/>
                  <a:gd name="T22" fmla="*/ 6897 w 646"/>
                  <a:gd name="T23" fmla="*/ 5318 h 1861"/>
                  <a:gd name="T24" fmla="*/ 7350 w 646"/>
                  <a:gd name="T25" fmla="*/ 6136 h 1861"/>
                  <a:gd name="T26" fmla="*/ 7758 w 646"/>
                  <a:gd name="T27" fmla="*/ 6981 h 1861"/>
                  <a:gd name="T28" fmla="*/ 8136 w 646"/>
                  <a:gd name="T29" fmla="*/ 7897 h 1861"/>
                  <a:gd name="T30" fmla="*/ 8452 w 646"/>
                  <a:gd name="T31" fmla="*/ 8851 h 1861"/>
                  <a:gd name="T32" fmla="*/ 8675 w 646"/>
                  <a:gd name="T33" fmla="*/ 9831 h 1861"/>
                  <a:gd name="T34" fmla="*/ 8861 w 646"/>
                  <a:gd name="T35" fmla="*/ 10867 h 1861"/>
                  <a:gd name="T36" fmla="*/ 8978 w 646"/>
                  <a:gd name="T37" fmla="*/ 11942 h 1861"/>
                  <a:gd name="T38" fmla="*/ 9029 w 646"/>
                  <a:gd name="T39" fmla="*/ 13053 h 1861"/>
                  <a:gd name="T40" fmla="*/ 8998 w 646"/>
                  <a:gd name="T41" fmla="*/ 14206 h 1861"/>
                  <a:gd name="T42" fmla="*/ 8893 w 646"/>
                  <a:gd name="T43" fmla="*/ 15252 h 1861"/>
                  <a:gd name="T44" fmla="*/ 8707 w 646"/>
                  <a:gd name="T45" fmla="*/ 16292 h 1861"/>
                  <a:gd name="T46" fmla="*/ 8490 w 646"/>
                  <a:gd name="T47" fmla="*/ 17276 h 1861"/>
                  <a:gd name="T48" fmla="*/ 8177 w 646"/>
                  <a:gd name="T49" fmla="*/ 18219 h 1861"/>
                  <a:gd name="T50" fmla="*/ 7842 w 646"/>
                  <a:gd name="T51" fmla="*/ 19107 h 1861"/>
                  <a:gd name="T52" fmla="*/ 7451 w 646"/>
                  <a:gd name="T53" fmla="*/ 19955 h 1861"/>
                  <a:gd name="T54" fmla="*/ 6988 w 646"/>
                  <a:gd name="T55" fmla="*/ 20749 h 1861"/>
                  <a:gd name="T56" fmla="*/ 6516 w 646"/>
                  <a:gd name="T57" fmla="*/ 21510 h 1861"/>
                  <a:gd name="T58" fmla="*/ 5984 w 646"/>
                  <a:gd name="T59" fmla="*/ 22217 h 1861"/>
                  <a:gd name="T60" fmla="*/ 5419 w 646"/>
                  <a:gd name="T61" fmla="*/ 22854 h 1861"/>
                  <a:gd name="T62" fmla="*/ 4818 w 646"/>
                  <a:gd name="T63" fmla="*/ 23454 h 1861"/>
                  <a:gd name="T64" fmla="*/ 4221 w 646"/>
                  <a:gd name="T65" fmla="*/ 24000 h 1861"/>
                  <a:gd name="T66" fmla="*/ 3558 w 646"/>
                  <a:gd name="T67" fmla="*/ 24487 h 1861"/>
                  <a:gd name="T68" fmla="*/ 2874 w 646"/>
                  <a:gd name="T69" fmla="*/ 24941 h 1861"/>
                  <a:gd name="T70" fmla="*/ 2178 w 646"/>
                  <a:gd name="T71" fmla="*/ 25321 h 1861"/>
                  <a:gd name="T72" fmla="*/ 1448 w 646"/>
                  <a:gd name="T73" fmla="*/ 25644 h 1861"/>
                  <a:gd name="T74" fmla="*/ 737 w 646"/>
                  <a:gd name="T75" fmla="*/ 25927 h 1861"/>
                  <a:gd name="T76" fmla="*/ 0 w 646"/>
                  <a:gd name="T77" fmla="*/ 2613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4"/>
              <p:cNvSpPr>
                <a:spLocks/>
              </p:cNvSpPr>
              <p:nvPr/>
            </p:nvSpPr>
            <p:spPr bwMode="gray">
              <a:xfrm rot="19446850">
                <a:off x="3742" y="1811"/>
                <a:ext cx="844" cy="2563"/>
              </a:xfrm>
              <a:custGeom>
                <a:avLst/>
                <a:gdLst>
                  <a:gd name="T0" fmla="*/ 0 w 646"/>
                  <a:gd name="T1" fmla="*/ 0 h 1861"/>
                  <a:gd name="T2" fmla="*/ 665 w 646"/>
                  <a:gd name="T3" fmla="*/ 200 h 1861"/>
                  <a:gd name="T4" fmla="*/ 1367 w 646"/>
                  <a:gd name="T5" fmla="*/ 455 h 1861"/>
                  <a:gd name="T6" fmla="*/ 2058 w 646"/>
                  <a:gd name="T7" fmla="*/ 755 h 1861"/>
                  <a:gd name="T8" fmla="*/ 2723 w 646"/>
                  <a:gd name="T9" fmla="*/ 1140 h 1861"/>
                  <a:gd name="T10" fmla="*/ 3377 w 646"/>
                  <a:gd name="T11" fmla="*/ 1556 h 1861"/>
                  <a:gd name="T12" fmla="*/ 4020 w 646"/>
                  <a:gd name="T13" fmla="*/ 2060 h 1861"/>
                  <a:gd name="T14" fmla="*/ 4654 w 646"/>
                  <a:gd name="T15" fmla="*/ 2606 h 1861"/>
                  <a:gd name="T16" fmla="*/ 5266 w 646"/>
                  <a:gd name="T17" fmla="*/ 3204 h 1861"/>
                  <a:gd name="T18" fmla="*/ 5843 w 646"/>
                  <a:gd name="T19" fmla="*/ 3868 h 1861"/>
                  <a:gd name="T20" fmla="*/ 6394 w 646"/>
                  <a:gd name="T21" fmla="*/ 4570 h 1861"/>
                  <a:gd name="T22" fmla="*/ 6897 w 646"/>
                  <a:gd name="T23" fmla="*/ 5318 h 1861"/>
                  <a:gd name="T24" fmla="*/ 7350 w 646"/>
                  <a:gd name="T25" fmla="*/ 6136 h 1861"/>
                  <a:gd name="T26" fmla="*/ 7758 w 646"/>
                  <a:gd name="T27" fmla="*/ 6981 h 1861"/>
                  <a:gd name="T28" fmla="*/ 8136 w 646"/>
                  <a:gd name="T29" fmla="*/ 7897 h 1861"/>
                  <a:gd name="T30" fmla="*/ 8452 w 646"/>
                  <a:gd name="T31" fmla="*/ 8851 h 1861"/>
                  <a:gd name="T32" fmla="*/ 8675 w 646"/>
                  <a:gd name="T33" fmla="*/ 9831 h 1861"/>
                  <a:gd name="T34" fmla="*/ 8861 w 646"/>
                  <a:gd name="T35" fmla="*/ 10867 h 1861"/>
                  <a:gd name="T36" fmla="*/ 8978 w 646"/>
                  <a:gd name="T37" fmla="*/ 11942 h 1861"/>
                  <a:gd name="T38" fmla="*/ 9029 w 646"/>
                  <a:gd name="T39" fmla="*/ 13053 h 1861"/>
                  <a:gd name="T40" fmla="*/ 8998 w 646"/>
                  <a:gd name="T41" fmla="*/ 14206 h 1861"/>
                  <a:gd name="T42" fmla="*/ 8893 w 646"/>
                  <a:gd name="T43" fmla="*/ 15252 h 1861"/>
                  <a:gd name="T44" fmla="*/ 8707 w 646"/>
                  <a:gd name="T45" fmla="*/ 16292 h 1861"/>
                  <a:gd name="T46" fmla="*/ 8490 w 646"/>
                  <a:gd name="T47" fmla="*/ 17276 h 1861"/>
                  <a:gd name="T48" fmla="*/ 8177 w 646"/>
                  <a:gd name="T49" fmla="*/ 18219 h 1861"/>
                  <a:gd name="T50" fmla="*/ 7842 w 646"/>
                  <a:gd name="T51" fmla="*/ 19107 h 1861"/>
                  <a:gd name="T52" fmla="*/ 7451 w 646"/>
                  <a:gd name="T53" fmla="*/ 19955 h 1861"/>
                  <a:gd name="T54" fmla="*/ 6988 w 646"/>
                  <a:gd name="T55" fmla="*/ 20749 h 1861"/>
                  <a:gd name="T56" fmla="*/ 6516 w 646"/>
                  <a:gd name="T57" fmla="*/ 21510 h 1861"/>
                  <a:gd name="T58" fmla="*/ 5984 w 646"/>
                  <a:gd name="T59" fmla="*/ 22217 h 1861"/>
                  <a:gd name="T60" fmla="*/ 5419 w 646"/>
                  <a:gd name="T61" fmla="*/ 22854 h 1861"/>
                  <a:gd name="T62" fmla="*/ 4818 w 646"/>
                  <a:gd name="T63" fmla="*/ 23454 h 1861"/>
                  <a:gd name="T64" fmla="*/ 4221 w 646"/>
                  <a:gd name="T65" fmla="*/ 24000 h 1861"/>
                  <a:gd name="T66" fmla="*/ 3558 w 646"/>
                  <a:gd name="T67" fmla="*/ 24487 h 1861"/>
                  <a:gd name="T68" fmla="*/ 2874 w 646"/>
                  <a:gd name="T69" fmla="*/ 24941 h 1861"/>
                  <a:gd name="T70" fmla="*/ 2178 w 646"/>
                  <a:gd name="T71" fmla="*/ 25321 h 1861"/>
                  <a:gd name="T72" fmla="*/ 1448 w 646"/>
                  <a:gd name="T73" fmla="*/ 25644 h 1861"/>
                  <a:gd name="T74" fmla="*/ 737 w 646"/>
                  <a:gd name="T75" fmla="*/ 25927 h 1861"/>
                  <a:gd name="T76" fmla="*/ 0 w 646"/>
                  <a:gd name="T77" fmla="*/ 2613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2489" y="1845"/>
              <a:ext cx="959" cy="958"/>
              <a:chOff x="1906" y="1812"/>
              <a:chExt cx="1907" cy="1908"/>
            </a:xfrm>
          </p:grpSpPr>
          <p:sp>
            <p:nvSpPr>
              <p:cNvPr id="14" name="Oval 27"/>
              <p:cNvSpPr>
                <a:spLocks noChangeArrowheads="1"/>
              </p:cNvSpPr>
              <p:nvPr/>
            </p:nvSpPr>
            <p:spPr bwMode="gray">
              <a:xfrm>
                <a:off x="1906" y="1812"/>
                <a:ext cx="1907" cy="1908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922929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95 w 1321"/>
                  <a:gd name="T1" fmla="*/ 141 h 712"/>
                  <a:gd name="T2" fmla="*/ 1109 w 1321"/>
                  <a:gd name="T3" fmla="*/ 156 h 712"/>
                  <a:gd name="T4" fmla="*/ 1112 w 1321"/>
                  <a:gd name="T5" fmla="*/ 170 h 712"/>
                  <a:gd name="T6" fmla="*/ 1107 w 1321"/>
                  <a:gd name="T7" fmla="*/ 182 h 712"/>
                  <a:gd name="T8" fmla="*/ 1093 w 1321"/>
                  <a:gd name="T9" fmla="*/ 192 h 712"/>
                  <a:gd name="T10" fmla="*/ 1071 w 1321"/>
                  <a:gd name="T11" fmla="*/ 204 h 712"/>
                  <a:gd name="T12" fmla="*/ 1043 w 1321"/>
                  <a:gd name="T13" fmla="*/ 213 h 712"/>
                  <a:gd name="T14" fmla="*/ 1007 w 1321"/>
                  <a:gd name="T15" fmla="*/ 221 h 712"/>
                  <a:gd name="T16" fmla="*/ 966 w 1321"/>
                  <a:gd name="T17" fmla="*/ 229 h 712"/>
                  <a:gd name="T18" fmla="*/ 919 w 1321"/>
                  <a:gd name="T19" fmla="*/ 235 h 712"/>
                  <a:gd name="T20" fmla="*/ 868 w 1321"/>
                  <a:gd name="T21" fmla="*/ 240 h 712"/>
                  <a:gd name="T22" fmla="*/ 814 w 1321"/>
                  <a:gd name="T23" fmla="*/ 243 h 712"/>
                  <a:gd name="T24" fmla="*/ 754 w 1321"/>
                  <a:gd name="T25" fmla="*/ 248 h 712"/>
                  <a:gd name="T26" fmla="*/ 694 w 1321"/>
                  <a:gd name="T27" fmla="*/ 249 h 712"/>
                  <a:gd name="T28" fmla="*/ 670 w 1321"/>
                  <a:gd name="T29" fmla="*/ 250 h 712"/>
                  <a:gd name="T30" fmla="*/ 401 w 1321"/>
                  <a:gd name="T31" fmla="*/ 250 h 712"/>
                  <a:gd name="T32" fmla="*/ 397 w 1321"/>
                  <a:gd name="T33" fmla="*/ 250 h 712"/>
                  <a:gd name="T34" fmla="*/ 344 w 1321"/>
                  <a:gd name="T35" fmla="*/ 249 h 712"/>
                  <a:gd name="T36" fmla="*/ 293 w 1321"/>
                  <a:gd name="T37" fmla="*/ 248 h 712"/>
                  <a:gd name="T38" fmla="*/ 245 w 1321"/>
                  <a:gd name="T39" fmla="*/ 245 h 712"/>
                  <a:gd name="T40" fmla="*/ 199 w 1321"/>
                  <a:gd name="T41" fmla="*/ 242 h 712"/>
                  <a:gd name="T42" fmla="*/ 158 w 1321"/>
                  <a:gd name="T43" fmla="*/ 238 h 712"/>
                  <a:gd name="T44" fmla="*/ 120 w 1321"/>
                  <a:gd name="T45" fmla="*/ 232 h 712"/>
                  <a:gd name="T46" fmla="*/ 84 w 1321"/>
                  <a:gd name="T47" fmla="*/ 228 h 712"/>
                  <a:gd name="T48" fmla="*/ 58 w 1321"/>
                  <a:gd name="T49" fmla="*/ 222 h 712"/>
                  <a:gd name="T50" fmla="*/ 30 w 1321"/>
                  <a:gd name="T51" fmla="*/ 214 h 712"/>
                  <a:gd name="T52" fmla="*/ 18 w 1321"/>
                  <a:gd name="T53" fmla="*/ 205 h 712"/>
                  <a:gd name="T54" fmla="*/ 6 w 1321"/>
                  <a:gd name="T55" fmla="*/ 195 h 712"/>
                  <a:gd name="T56" fmla="*/ 0 w 1321"/>
                  <a:gd name="T57" fmla="*/ 184 h 712"/>
                  <a:gd name="T58" fmla="*/ 0 w 1321"/>
                  <a:gd name="T59" fmla="*/ 183 h 712"/>
                  <a:gd name="T60" fmla="*/ 4 w 1321"/>
                  <a:gd name="T61" fmla="*/ 170 h 712"/>
                  <a:gd name="T62" fmla="*/ 16 w 1321"/>
                  <a:gd name="T63" fmla="*/ 157 h 712"/>
                  <a:gd name="T64" fmla="*/ 42 w 1321"/>
                  <a:gd name="T65" fmla="*/ 130 h 712"/>
                  <a:gd name="T66" fmla="*/ 77 w 1321"/>
                  <a:gd name="T67" fmla="*/ 105 h 712"/>
                  <a:gd name="T68" fmla="*/ 124 w 1321"/>
                  <a:gd name="T69" fmla="*/ 83 h 712"/>
                  <a:gd name="T70" fmla="*/ 172 w 1321"/>
                  <a:gd name="T71" fmla="*/ 61 h 712"/>
                  <a:gd name="T72" fmla="*/ 227 w 1321"/>
                  <a:gd name="T73" fmla="*/ 43 h 712"/>
                  <a:gd name="T74" fmla="*/ 287 w 1321"/>
                  <a:gd name="T75" fmla="*/ 29 h 712"/>
                  <a:gd name="T76" fmla="*/ 349 w 1321"/>
                  <a:gd name="T77" fmla="*/ 16 h 712"/>
                  <a:gd name="T78" fmla="*/ 419 w 1321"/>
                  <a:gd name="T79" fmla="*/ 8 h 712"/>
                  <a:gd name="T80" fmla="*/ 489 w 1321"/>
                  <a:gd name="T81" fmla="*/ 4 h 712"/>
                  <a:gd name="T82" fmla="*/ 562 w 1321"/>
                  <a:gd name="T83" fmla="*/ 0 h 712"/>
                  <a:gd name="T84" fmla="*/ 562 w 1321"/>
                  <a:gd name="T85" fmla="*/ 0 h 712"/>
                  <a:gd name="T86" fmla="*/ 639 w 1321"/>
                  <a:gd name="T87" fmla="*/ 4 h 712"/>
                  <a:gd name="T88" fmla="*/ 713 w 1321"/>
                  <a:gd name="T89" fmla="*/ 8 h 712"/>
                  <a:gd name="T90" fmla="*/ 785 w 1321"/>
                  <a:gd name="T91" fmla="*/ 18 h 712"/>
                  <a:gd name="T92" fmla="*/ 851 w 1321"/>
                  <a:gd name="T93" fmla="*/ 32 h 712"/>
                  <a:gd name="T94" fmla="*/ 911 w 1321"/>
                  <a:gd name="T95" fmla="*/ 48 h 712"/>
                  <a:gd name="T96" fmla="*/ 967 w 1321"/>
                  <a:gd name="T97" fmla="*/ 69 h 712"/>
                  <a:gd name="T98" fmla="*/ 1017 w 1321"/>
                  <a:gd name="T99" fmla="*/ 90 h 712"/>
                  <a:gd name="T100" fmla="*/ 1060 w 1321"/>
                  <a:gd name="T101" fmla="*/ 114 h 712"/>
                  <a:gd name="T102" fmla="*/ 1095 w 1321"/>
                  <a:gd name="T103" fmla="*/ 141 h 712"/>
                  <a:gd name="T104" fmla="*/ 1095 w 1321"/>
                  <a:gd name="T105" fmla="*/ 14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Text Box 29"/>
            <p:cNvSpPr txBox="1">
              <a:spLocks noChangeArrowheads="1"/>
            </p:cNvSpPr>
            <p:nvPr/>
          </p:nvSpPr>
          <p:spPr bwMode="gray">
            <a:xfrm>
              <a:off x="2452" y="2189"/>
              <a:ext cx="1015" cy="3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ru-RU" sz="1900" b="1" i="1" dirty="0" smtClean="0">
                  <a:solidFill>
                    <a:schemeClr val="bg1"/>
                  </a:solidFill>
                  <a:latin typeface="Cambria" pitchFamily="18" charset="0"/>
                </a:rPr>
                <a:t>Практический опыт</a:t>
              </a:r>
              <a:endParaRPr lang="en-US" sz="1900" b="1" i="1" dirty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12" name="Text Box 30"/>
            <p:cNvSpPr txBox="1">
              <a:spLocks noChangeArrowheads="1"/>
            </p:cNvSpPr>
            <p:nvPr/>
          </p:nvSpPr>
          <p:spPr bwMode="auto">
            <a:xfrm>
              <a:off x="815" y="1296"/>
              <a:ext cx="1911" cy="1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31"/>
            <p:cNvSpPr txBox="1">
              <a:spLocks noChangeArrowheads="1"/>
            </p:cNvSpPr>
            <p:nvPr/>
          </p:nvSpPr>
          <p:spPr bwMode="auto">
            <a:xfrm>
              <a:off x="3141" y="1389"/>
              <a:ext cx="1747" cy="3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rgbClr val="003300"/>
                  </a:solidFill>
                  <a:latin typeface="Times New Roman" pitchFamily="18" charset="0"/>
                  <a:cs typeface="Times New Roman" pitchFamily="18" charset="0"/>
                </a:rPr>
                <a:t>Управление </a:t>
              </a:r>
            </a:p>
            <a:p>
              <a:pPr algn="ctr" eaLnBrk="0" hangingPunct="0"/>
              <a:r>
                <a:rPr lang="ru-RU" b="1" dirty="0" smtClean="0">
                  <a:solidFill>
                    <a:srgbClr val="003300"/>
                  </a:solidFill>
                  <a:latin typeface="Times New Roman" pitchFamily="18" charset="0"/>
                  <a:cs typeface="Times New Roman" pitchFamily="18" charset="0"/>
                </a:rPr>
                <a:t>образовательной организацией</a:t>
              </a:r>
              <a:endParaRPr lang="en-US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5572132" y="2928934"/>
            <a:ext cx="3429024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</a:t>
            </a:r>
          </a:p>
          <a:p>
            <a:pPr algn="ctr" eaLnBrk="0" hangingPunct="0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профессионального развития </a:t>
            </a:r>
          </a:p>
          <a:p>
            <a:pPr algn="ctr" eaLnBrk="0" hangingPunct="0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педагогов</a:t>
            </a:r>
            <a:endParaRPr lang="en-US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4786314" y="3929066"/>
            <a:ext cx="4357686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Внедрение инноваций </a:t>
            </a:r>
          </a:p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 деятельность образовательной </a:t>
            </a:r>
          </a:p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en-US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5558852" y="2143116"/>
            <a:ext cx="249151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Мониторинг качества</a:t>
            </a:r>
          </a:p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образования</a:t>
            </a:r>
            <a:endParaRPr lang="en-US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571472" y="1214422"/>
            <a:ext cx="3643338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</a:p>
          <a:p>
            <a:pPr algn="ctr" eaLnBrk="0" hangingPunct="0"/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внеурочной деятельности, воспитывающего пространства</a:t>
            </a:r>
            <a:endParaRPr lang="en-US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928662" y="4071942"/>
            <a:ext cx="3429056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Работа с одаренными детьми, </a:t>
            </a:r>
          </a:p>
          <a:p>
            <a:pPr algn="ctr" eaLnBrk="0" hangingPunct="0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организация проектно-исследовательской</a:t>
            </a:r>
          </a:p>
          <a:p>
            <a:pPr algn="ctr" eaLnBrk="0" hangingPunct="0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endParaRPr lang="en-US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214282" y="2786058"/>
            <a:ext cx="3786214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Организация преемственности уровней  дошкольного и общего образования</a:t>
            </a:r>
            <a:endParaRPr lang="en-US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5000596" y="5643578"/>
            <a:ext cx="4143404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 err="1" smtClean="0">
                <a:solidFill>
                  <a:srgbClr val="990000"/>
                </a:solidFill>
                <a:latin typeface="Cambria" pitchFamily="18" charset="0"/>
                <a:cs typeface="Times New Roman" pitchFamily="18" charset="0"/>
              </a:rPr>
              <a:t>Стажировочная</a:t>
            </a:r>
            <a:r>
              <a:rPr lang="ru-RU" sz="2000" b="1" dirty="0" smtClean="0">
                <a:solidFill>
                  <a:srgbClr val="990000"/>
                </a:solidFill>
                <a:latin typeface="Cambria" pitchFamily="18" charset="0"/>
                <a:cs typeface="Times New Roman" pitchFamily="18" charset="0"/>
              </a:rPr>
              <a:t> площадка</a:t>
            </a:r>
          </a:p>
          <a:p>
            <a:pPr algn="ctr" eaLnBrk="0" hangingPunct="0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«Мобильное обучение»</a:t>
            </a:r>
            <a:endParaRPr lang="en-US" sz="2400" i="1" dirty="0">
              <a:solidFill>
                <a:srgbClr val="FF0000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785786" y="119698"/>
            <a:ext cx="7858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Практический опыт МАОУ «Гимназия №2»</a:t>
            </a:r>
          </a:p>
        </p:txBody>
      </p:sp>
      <p:sp>
        <p:nvSpPr>
          <p:cNvPr id="34" name="Freeform 10"/>
          <p:cNvSpPr>
            <a:spLocks/>
          </p:cNvSpPr>
          <p:nvPr/>
        </p:nvSpPr>
        <p:spPr bwMode="gray">
          <a:xfrm rot="2604733" flipH="1">
            <a:off x="4516889" y="4523716"/>
            <a:ext cx="2114844" cy="78649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0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0100" y="0"/>
            <a:ext cx="78581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Цели и задачи стажировочной площадки «Мобильное обучение»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34" y="1000108"/>
            <a:ext cx="8429684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Цель: 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обобщение и распространение успешных педагогических  практик  МАОУ «Гимназия №2», направленных на совершенствование профессиональных компетенций руководящих и педагогических работников муниципальных  образовательных организаций в условиях реализации ФГОС и ФЗ «Об образовании в РФ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». </a:t>
            </a:r>
            <a:endParaRPr lang="ru-RU" sz="1600" b="1" i="1" dirty="0" smtClean="0">
              <a:ln w="11430">
                <a:noFill/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ru-RU" sz="1100" b="1" i="1" dirty="0" smtClean="0">
              <a:ln w="11430">
                <a:noFill/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Задачи:</a:t>
            </a:r>
          </a:p>
          <a:p>
            <a:pPr marL="342900" indent="-342900" algn="just">
              <a:buAutoNum type="arabicParenR"/>
            </a:pP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Систематизировать опыт педагогического коллектива МАОУ</a:t>
            </a:r>
          </a:p>
          <a:p>
            <a:pPr marL="342900" indent="-342900" algn="just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      «Гимназия №2» по вопросам совершенствования образовательной деятельности в условиях реализации ФГОС, ФЗ «Об образовании в РФ». Подготовить трансляцию опыта в форме </a:t>
            </a:r>
            <a:r>
              <a:rPr lang="ru-RU" sz="1600" b="1" i="1" dirty="0" err="1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практико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- ориентированных занятий. </a:t>
            </a:r>
          </a:p>
          <a:p>
            <a:pPr algn="just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2) Организовать стажерские практики для муниципальных</a:t>
            </a:r>
          </a:p>
          <a:p>
            <a:pPr algn="just"/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     образовательных организаций согласно модельному учебному плану.</a:t>
            </a:r>
          </a:p>
          <a:p>
            <a:pPr marL="342900" indent="-342900" algn="just">
              <a:buAutoNum type="arabicParenR" startAt="3"/>
            </a:pP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Осуществить  текущий и итоговый мониторинг деятельности </a:t>
            </a:r>
            <a:r>
              <a:rPr lang="ru-RU" sz="1600" b="1" i="1" dirty="0" err="1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стажировочной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 площадки.</a:t>
            </a:r>
          </a:p>
          <a:p>
            <a:pPr marL="342900" indent="-342900" algn="just">
              <a:buAutoNum type="arabicParenR" startAt="3"/>
            </a:pP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Представить 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результаты деятельности </a:t>
            </a:r>
            <a:r>
              <a:rPr lang="ru-RU" sz="1600" b="1" i="1" dirty="0" err="1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стажировочной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 площадки педагогической и широкой общественности города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marL="342900" indent="-342900" algn="just">
              <a:buAutoNum type="arabicParenR" startAt="3"/>
            </a:pPr>
            <a:endParaRPr lang="ru-RU" sz="1100" b="1" i="1" dirty="0" smtClean="0">
              <a:ln w="11430">
                <a:noFill/>
              </a:ln>
              <a:solidFill>
                <a:srgbClr val="002060"/>
              </a:solidFill>
              <a:latin typeface="Georgia" pitchFamily="18" charset="0"/>
            </a:endParaRPr>
          </a:p>
          <a:p>
            <a:pPr marL="342900" indent="-342900" algn="just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Сверхзадача (главная инновационная идея): 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разработать и апробировать 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инновационную модель сетевого взаимодействия  МОУ по вопросам повышения </a:t>
            </a:r>
            <a:r>
              <a:rPr lang="ru-RU" sz="1600" b="1" i="1" dirty="0" smtClean="0">
                <a:ln w="11430">
                  <a:noFill/>
                </a:ln>
                <a:solidFill>
                  <a:srgbClr val="002060"/>
                </a:solidFill>
                <a:latin typeface="Georgia" pitchFamily="18" charset="0"/>
              </a:rPr>
              <a:t>квалификации руководящих и педагогических работников. </a:t>
            </a:r>
            <a:endParaRPr lang="ru-RU" sz="1600" b="1" i="1" dirty="0" smtClean="0">
              <a:ln w="11430">
                <a:noFill/>
              </a:ln>
              <a:solidFill>
                <a:srgbClr val="002060"/>
              </a:solidFill>
              <a:latin typeface="Georgia" pitchFamily="18" charset="0"/>
            </a:endParaRPr>
          </a:p>
          <a:p>
            <a:pPr marL="342900" indent="-342900" algn="just">
              <a:buAutoNum type="arabicParenR" startAt="3"/>
            </a:pPr>
            <a:endParaRPr lang="ru-RU" sz="1600" b="1" i="1" dirty="0" smtClean="0">
              <a:ln w="11430">
                <a:noFill/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endParaRPr lang="ru-RU" sz="1600" b="1" i="1" dirty="0" smtClean="0">
              <a:ln w="11430">
                <a:noFill/>
              </a:ln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-24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71414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Модель деятельности 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стажировочной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площадки</a:t>
            </a:r>
          </a:p>
        </p:txBody>
      </p:sp>
      <p:grpSp>
        <p:nvGrpSpPr>
          <p:cNvPr id="48" name="Group 22"/>
          <p:cNvGrpSpPr>
            <a:grpSpLocks/>
          </p:cNvGrpSpPr>
          <p:nvPr/>
        </p:nvGrpSpPr>
        <p:grpSpPr bwMode="auto">
          <a:xfrm>
            <a:off x="285720" y="642918"/>
            <a:ext cx="8643998" cy="6072032"/>
            <a:chOff x="816" y="1290"/>
            <a:chExt cx="4080" cy="2832"/>
          </a:xfrm>
        </p:grpSpPr>
        <p:sp>
          <p:nvSpPr>
            <p:cNvPr id="49" name="AutoShape 4"/>
            <p:cNvSpPr>
              <a:spLocks noChangeArrowheads="1"/>
            </p:cNvSpPr>
            <p:nvPr/>
          </p:nvSpPr>
          <p:spPr bwMode="gray">
            <a:xfrm>
              <a:off x="2368" y="2689"/>
              <a:ext cx="976" cy="36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855ADA">
                    <a:gamma/>
                    <a:shade val="46275"/>
                    <a:invGamma/>
                  </a:srgbClr>
                </a:gs>
                <a:gs pos="50000">
                  <a:srgbClr val="855ADA"/>
                </a:gs>
                <a:gs pos="100000">
                  <a:srgbClr val="855AD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AutoShape 5"/>
            <p:cNvSpPr>
              <a:spLocks noChangeArrowheads="1"/>
            </p:cNvSpPr>
            <p:nvPr/>
          </p:nvSpPr>
          <p:spPr bwMode="gray">
            <a:xfrm>
              <a:off x="2368" y="2358"/>
              <a:ext cx="976" cy="36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855ADA">
                    <a:gamma/>
                    <a:shade val="46275"/>
                    <a:invGamma/>
                  </a:srgbClr>
                </a:gs>
                <a:gs pos="50000">
                  <a:srgbClr val="855ADA"/>
                </a:gs>
                <a:gs pos="100000">
                  <a:srgbClr val="855AD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AutoShape 6"/>
            <p:cNvSpPr>
              <a:spLocks noChangeArrowheads="1"/>
            </p:cNvSpPr>
            <p:nvPr/>
          </p:nvSpPr>
          <p:spPr bwMode="gray">
            <a:xfrm>
              <a:off x="2368" y="2023"/>
              <a:ext cx="976" cy="365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855ADA">
                    <a:gamma/>
                    <a:shade val="46275"/>
                    <a:invGamma/>
                  </a:srgbClr>
                </a:gs>
                <a:gs pos="50000">
                  <a:srgbClr val="855ADA"/>
                </a:gs>
                <a:gs pos="100000">
                  <a:srgbClr val="855AD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Text Box 7"/>
            <p:cNvSpPr txBox="1">
              <a:spLocks noChangeArrowheads="1"/>
            </p:cNvSpPr>
            <p:nvPr/>
          </p:nvSpPr>
          <p:spPr bwMode="gray">
            <a:xfrm>
              <a:off x="2438" y="2056"/>
              <a:ext cx="86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mbria" pitchFamily="18" charset="0"/>
                </a:rPr>
                <a:t>Модельный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mbria" pitchFamily="18" charset="0"/>
                </a:rPr>
                <a:t> учебный план</a:t>
              </a:r>
              <a:endPara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</a:endParaRPr>
            </a:p>
          </p:txBody>
        </p:sp>
        <p:sp>
          <p:nvSpPr>
            <p:cNvPr id="53" name="Text Box 8"/>
            <p:cNvSpPr txBox="1">
              <a:spLocks noChangeArrowheads="1"/>
            </p:cNvSpPr>
            <p:nvPr/>
          </p:nvSpPr>
          <p:spPr bwMode="gray">
            <a:xfrm>
              <a:off x="2329" y="2423"/>
              <a:ext cx="1084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schemeClr val="bg1"/>
                  </a:solidFill>
                  <a:latin typeface="Cambria" pitchFamily="18" charset="0"/>
                </a:rPr>
                <a:t>ИОМ организации-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schemeClr val="bg1"/>
                  </a:solidFill>
                  <a:latin typeface="Cambria" pitchFamily="18" charset="0"/>
                </a:rPr>
                <a:t>стажера</a:t>
              </a:r>
              <a:endParaRPr lang="en-US" b="1" kern="0" dirty="0" smtClean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54" name="Text Box 9"/>
            <p:cNvSpPr txBox="1">
              <a:spLocks noChangeArrowheads="1"/>
            </p:cNvSpPr>
            <p:nvPr/>
          </p:nvSpPr>
          <p:spPr bwMode="gray">
            <a:xfrm>
              <a:off x="2478" y="2747"/>
              <a:ext cx="742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schemeClr val="bg1"/>
                  </a:solidFill>
                  <a:latin typeface="Cambria" pitchFamily="18" charset="0"/>
                </a:rPr>
                <a:t>Стажерские 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schemeClr val="bg1"/>
                  </a:solidFill>
                  <a:latin typeface="Cambria" pitchFamily="18" charset="0"/>
                </a:rPr>
                <a:t>практики</a:t>
              </a:r>
              <a:endParaRPr lang="en-US" b="1" kern="0" dirty="0" smtClean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55" name="AutoShape 10"/>
            <p:cNvSpPr>
              <a:spLocks noChangeArrowheads="1"/>
            </p:cNvSpPr>
            <p:nvPr/>
          </p:nvSpPr>
          <p:spPr bwMode="gray">
            <a:xfrm>
              <a:off x="1975" y="2034"/>
              <a:ext cx="291" cy="1222"/>
            </a:xfrm>
            <a:prstGeom prst="leftArrow">
              <a:avLst>
                <a:gd name="adj1" fmla="val 65583"/>
                <a:gd name="adj2" fmla="val 65181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AutoShape 11"/>
            <p:cNvSpPr>
              <a:spLocks noChangeArrowheads="1"/>
            </p:cNvSpPr>
            <p:nvPr/>
          </p:nvSpPr>
          <p:spPr bwMode="auto">
            <a:xfrm>
              <a:off x="816" y="1648"/>
              <a:ext cx="1079" cy="187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57" name="Text Box 12"/>
            <p:cNvSpPr txBox="1">
              <a:spLocks noChangeArrowheads="1"/>
            </p:cNvSpPr>
            <p:nvPr/>
          </p:nvSpPr>
          <p:spPr bwMode="auto">
            <a:xfrm>
              <a:off x="860" y="1785"/>
              <a:ext cx="976" cy="1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dirty="0" err="1" smtClean="0">
                  <a:solidFill>
                    <a:srgbClr val="990000"/>
                  </a:solidFill>
                  <a:latin typeface="Cambria" pitchFamily="18" charset="0"/>
                  <a:cs typeface="Times New Roman" pitchFamily="18" charset="0"/>
                </a:rPr>
                <a:t>Стажировочная</a:t>
              </a:r>
              <a:r>
                <a:rPr lang="ru-RU" b="1" dirty="0" smtClean="0">
                  <a:solidFill>
                    <a:srgbClr val="990000"/>
                  </a:solidFill>
                  <a:latin typeface="Cambria" pitchFamily="18" charset="0"/>
                  <a:cs typeface="Times New Roman" pitchFamily="18" charset="0"/>
                </a:rPr>
                <a:t> площадка</a:t>
              </a:r>
              <a:endParaRPr lang="en-US" b="1" dirty="0" smtClean="0">
                <a:solidFill>
                  <a:srgbClr val="990000"/>
                </a:solidFill>
                <a:latin typeface="Cambria" pitchFamily="18" charset="0"/>
                <a:cs typeface="Times New Roman" pitchFamily="18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1D3A"/>
                </a:solidFill>
                <a:effectLst/>
                <a:uLnTx/>
                <a:uFillTx/>
                <a:latin typeface="Verdana" pitchFamily="34" charset="0"/>
              </a:endParaRPr>
            </a:p>
            <a:p>
              <a:pPr algn="ctr" eaLnBrk="0" hangingPunct="0">
                <a:buSzPct val="60000"/>
                <a:buFont typeface="Wingdings" pitchFamily="2" charset="2"/>
                <a:buChar char="v"/>
                <a:defRPr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индивидуального моделирования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  <a:p>
              <a:pPr algn="ctr" eaLnBrk="0" hangingPunct="0">
                <a:buSzPct val="60000"/>
                <a:buFont typeface="Wingdings" pitchFamily="2" charset="2"/>
                <a:buChar char="v"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мобильности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 typeface="Wingdings" pitchFamily="2" charset="2"/>
                <a:buChar char="v"/>
                <a:tabLst/>
                <a:defRPr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интерактивности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 typeface="Wingdings" pitchFamily="2" charset="2"/>
                <a:buChar char="v"/>
                <a:tabLst/>
                <a:defRPr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образовательной ответственности и эффективности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</p:txBody>
        </p:sp>
        <p:sp>
          <p:nvSpPr>
            <p:cNvPr id="58" name="AutoShape 13"/>
            <p:cNvSpPr>
              <a:spLocks noChangeArrowheads="1"/>
            </p:cNvSpPr>
            <p:nvPr/>
          </p:nvSpPr>
          <p:spPr bwMode="auto">
            <a:xfrm>
              <a:off x="3763" y="1648"/>
              <a:ext cx="1133" cy="187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59" name="Text Box 14"/>
            <p:cNvSpPr txBox="1">
              <a:spLocks noChangeArrowheads="1"/>
            </p:cNvSpPr>
            <p:nvPr/>
          </p:nvSpPr>
          <p:spPr bwMode="auto">
            <a:xfrm>
              <a:off x="3876" y="1785"/>
              <a:ext cx="976" cy="1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ru-RU" b="1" dirty="0" smtClean="0">
                  <a:solidFill>
                    <a:srgbClr val="990000"/>
                  </a:solidFill>
                  <a:latin typeface="Cambria" pitchFamily="18" charset="0"/>
                  <a:cs typeface="Times New Roman" pitchFamily="18" charset="0"/>
                </a:rPr>
                <a:t>Организации - стажеры</a:t>
              </a:r>
              <a:endParaRPr lang="en-US" b="1" dirty="0" smtClean="0">
                <a:solidFill>
                  <a:srgbClr val="990000"/>
                </a:solidFill>
                <a:latin typeface="Cambria" pitchFamily="18" charset="0"/>
                <a:cs typeface="Times New Roman" pitchFamily="18" charset="0"/>
              </a:endParaRP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1D3A"/>
                </a:solidFill>
                <a:effectLst/>
                <a:uLnTx/>
                <a:uFillTx/>
                <a:latin typeface="Verdana" pitchFamily="34" charset="0"/>
              </a:endParaRPr>
            </a:p>
            <a:p>
              <a:pPr lvl="0" algn="ctr" eaLnBrk="0" hangingPunct="0">
                <a:buSzPct val="60000"/>
                <a:buFont typeface="Wingdings" pitchFamily="2" charset="2"/>
                <a:buChar char="v"/>
                <a:defRPr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индивидуального моделирования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  <a:p>
              <a:pPr marR="0" lvl="0" indent="0" algn="ctr" eaLnBrk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60000"/>
                <a:buFont typeface="Wingdings" pitchFamily="2" charset="2"/>
                <a:buChar char="v"/>
                <a:tabLst/>
                <a:defRPr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творчества, продуктивности и рефлексии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  <a:p>
              <a:pPr algn="ctr" eaLnBrk="0" hangingPunct="0">
                <a:buSzPct val="60000"/>
                <a:buFont typeface="Wingdings" pitchFamily="2" charset="2"/>
                <a:buChar char="v"/>
                <a:defRPr/>
              </a:pPr>
              <a:r>
                <a:rPr lang="ru-RU" sz="1600" b="1" kern="0" dirty="0" smtClean="0">
                  <a:solidFill>
                    <a:srgbClr val="000066"/>
                  </a:solidFill>
                  <a:latin typeface="Cambria" pitchFamily="18" charset="0"/>
                </a:rPr>
                <a:t>принцип образовательной ответственности и эффективности</a:t>
              </a:r>
              <a:endParaRPr lang="en-US" sz="1600" b="1" kern="0" dirty="0" smtClean="0">
                <a:solidFill>
                  <a:srgbClr val="000066"/>
                </a:solidFill>
                <a:latin typeface="Cambria" pitchFamily="18" charset="0"/>
              </a:endParaRPr>
            </a:p>
          </p:txBody>
        </p:sp>
        <p:sp>
          <p:nvSpPr>
            <p:cNvPr id="60" name="AutoShape 15"/>
            <p:cNvSpPr>
              <a:spLocks noChangeArrowheads="1"/>
            </p:cNvSpPr>
            <p:nvPr/>
          </p:nvSpPr>
          <p:spPr bwMode="gray">
            <a:xfrm>
              <a:off x="3434" y="2034"/>
              <a:ext cx="282" cy="1222"/>
            </a:xfrm>
            <a:prstGeom prst="rightArrow">
              <a:avLst>
                <a:gd name="adj1" fmla="val 67750"/>
                <a:gd name="adj2" fmla="val 661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AutoShape 16"/>
            <p:cNvSpPr>
              <a:spLocks noChangeArrowheads="1"/>
            </p:cNvSpPr>
            <p:nvPr/>
          </p:nvSpPr>
          <p:spPr bwMode="gray">
            <a:xfrm>
              <a:off x="1925" y="1290"/>
              <a:ext cx="1774" cy="365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rgbClr val="4EA7EA">
                    <a:gamma/>
                    <a:shade val="46275"/>
                    <a:invGamma/>
                  </a:srgbClr>
                </a:gs>
                <a:gs pos="50000">
                  <a:srgbClr val="4EA7EA"/>
                </a:gs>
                <a:gs pos="100000">
                  <a:srgbClr val="4EA7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AutoShape 17"/>
            <p:cNvSpPr>
              <a:spLocks noChangeArrowheads="1"/>
            </p:cNvSpPr>
            <p:nvPr/>
          </p:nvSpPr>
          <p:spPr bwMode="gray">
            <a:xfrm>
              <a:off x="2349" y="1671"/>
              <a:ext cx="1020" cy="319"/>
            </a:xfrm>
            <a:prstGeom prst="upArrow">
              <a:avLst>
                <a:gd name="adj1" fmla="val 68380"/>
                <a:gd name="adj2" fmla="val 70833"/>
              </a:avLst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Text Box 18"/>
            <p:cNvSpPr txBox="1">
              <a:spLocks noChangeArrowheads="1"/>
            </p:cNvSpPr>
            <p:nvPr/>
          </p:nvSpPr>
          <p:spPr bwMode="gray">
            <a:xfrm>
              <a:off x="2006" y="1393"/>
              <a:ext cx="157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b="1" kern="0" dirty="0" smtClean="0">
                  <a:solidFill>
                    <a:schemeClr val="bg1"/>
                  </a:solidFill>
                  <a:latin typeface="Cambria" pitchFamily="18" charset="0"/>
                </a:rPr>
                <a:t>Управление образования</a:t>
              </a:r>
              <a:endParaRPr lang="en-US" sz="2000" b="1" kern="0" dirty="0" smtClean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64" name="AutoShape 19"/>
            <p:cNvSpPr>
              <a:spLocks noChangeArrowheads="1"/>
            </p:cNvSpPr>
            <p:nvPr/>
          </p:nvSpPr>
          <p:spPr bwMode="gray">
            <a:xfrm>
              <a:off x="1861" y="3718"/>
              <a:ext cx="1897" cy="404"/>
            </a:xfrm>
            <a:prstGeom prst="can">
              <a:avLst>
                <a:gd name="adj" fmla="val 32032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Text Box 20"/>
            <p:cNvSpPr txBox="1">
              <a:spLocks noChangeArrowheads="1"/>
            </p:cNvSpPr>
            <p:nvPr/>
          </p:nvSpPr>
          <p:spPr bwMode="gray">
            <a:xfrm>
              <a:off x="1828" y="3821"/>
              <a:ext cx="1994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schemeClr val="bg1"/>
                  </a:solidFill>
                  <a:latin typeface="Cambria" pitchFamily="18" charset="0"/>
                </a:rPr>
                <a:t>Сборник методических материалов 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schemeClr val="bg1"/>
                  </a:solidFill>
                  <a:latin typeface="Cambria" pitchFamily="18" charset="0"/>
                </a:rPr>
                <a:t>«Инновационный поиск»</a:t>
              </a:r>
              <a:endParaRPr lang="en-US" b="1" kern="0" dirty="0" smtClean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66" name="AutoShape 21"/>
            <p:cNvSpPr>
              <a:spLocks noChangeArrowheads="1"/>
            </p:cNvSpPr>
            <p:nvPr/>
          </p:nvSpPr>
          <p:spPr bwMode="gray">
            <a:xfrm>
              <a:off x="2333" y="3422"/>
              <a:ext cx="1022" cy="267"/>
            </a:xfrm>
            <a:prstGeom prst="downArrow">
              <a:avLst>
                <a:gd name="adj1" fmla="val 67093"/>
                <a:gd name="adj2" fmla="val 64051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AutoShape 4"/>
          <p:cNvSpPr>
            <a:spLocks noChangeArrowheads="1"/>
          </p:cNvSpPr>
          <p:nvPr/>
        </p:nvSpPr>
        <p:spPr bwMode="gray">
          <a:xfrm>
            <a:off x="3571868" y="4357694"/>
            <a:ext cx="2067780" cy="782589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855ADA">
                  <a:gamma/>
                  <a:shade val="46275"/>
                  <a:invGamma/>
                </a:srgbClr>
              </a:gs>
              <a:gs pos="50000">
                <a:srgbClr val="855ADA"/>
              </a:gs>
              <a:gs pos="100000">
                <a:srgbClr val="855ADA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gray">
          <a:xfrm>
            <a:off x="3714744" y="4500570"/>
            <a:ext cx="17331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schemeClr val="bg1"/>
                </a:solidFill>
                <a:latin typeface="Cambria" pitchFamily="18" charset="0"/>
              </a:rPr>
              <a:t>Мониторинг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schemeClr val="bg1"/>
                </a:solidFill>
                <a:latin typeface="Cambria" pitchFamily="18" charset="0"/>
              </a:rPr>
              <a:t>деятельности</a:t>
            </a:r>
            <a:endParaRPr lang="en-US" b="1" kern="0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emblema.jpg"/>
          <p:cNvPicPr>
            <a:picLocks noChangeAspect="1"/>
          </p:cNvPicPr>
          <p:nvPr/>
        </p:nvPicPr>
        <p:blipFill>
          <a:blip r:embed="rId3" cstate="print">
            <a:lum bright="56000" contrast="2000"/>
          </a:blip>
          <a:srcRect/>
          <a:stretch>
            <a:fillRect/>
          </a:stretch>
        </p:blipFill>
        <p:spPr bwMode="auto">
          <a:xfrm>
            <a:off x="0" y="-24"/>
            <a:ext cx="9215888" cy="678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85984" y="142852"/>
            <a:ext cx="68580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Модельный учебный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план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(управленческие и педагогические практики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МАОУ «Гимназия №2»)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6" y="1000108"/>
          <a:ext cx="885828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2700</TotalTime>
  <Words>3531</Words>
  <Application>Microsoft Office PowerPoint</Application>
  <PresentationFormat>Экран (4:3)</PresentationFormat>
  <Paragraphs>481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Жанна Ретунская</cp:lastModifiedBy>
  <cp:revision>454</cp:revision>
  <dcterms:created xsi:type="dcterms:W3CDTF">2011-08-19T22:39:45Z</dcterms:created>
  <dcterms:modified xsi:type="dcterms:W3CDTF">2018-10-30T19:24:07Z</dcterms:modified>
</cp:coreProperties>
</file>